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9" r:id="rId7"/>
    <p:sldId id="260" r:id="rId8"/>
    <p:sldId id="266" r:id="rId9"/>
    <p:sldId id="267" r:id="rId10"/>
    <p:sldId id="268" r:id="rId11"/>
    <p:sldId id="264" r:id="rId12"/>
    <p:sldId id="270" r:id="rId13"/>
    <p:sldId id="26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993366"/>
    <a:srgbClr val="CC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24692-B63B-413E-95A6-BC090BEDF56F}" type="doc">
      <dgm:prSet loTypeId="urn:microsoft.com/office/officeart/2005/8/layout/radial1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78E93958-E914-46B8-B04D-0D42C26B43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R="0" algn="ctr" rtl="0"/>
          <a:r>
            <a:rPr lang="pt-PT" sz="2000" b="0" baseline="0" dirty="0" smtClean="0">
              <a:solidFill>
                <a:schemeClr val="bg1"/>
              </a:solidFill>
              <a:latin typeface="+mn-lt"/>
            </a:rPr>
            <a:t>Medição</a:t>
          </a:r>
        </a:p>
        <a:p>
          <a:pPr marR="0" algn="ctr" rtl="0"/>
          <a:r>
            <a:rPr lang="pt-PT" sz="2000" b="0" baseline="0" dirty="0" smtClean="0">
              <a:solidFill>
                <a:schemeClr val="bg1"/>
              </a:solidFill>
              <a:latin typeface="+mn-lt"/>
            </a:rPr>
            <a:t>do</a:t>
          </a:r>
        </a:p>
        <a:p>
          <a:pPr marR="0" algn="ctr" rtl="0"/>
          <a:r>
            <a:rPr lang="pt-PT" sz="2000" b="0" baseline="0" dirty="0" smtClean="0">
              <a:solidFill>
                <a:schemeClr val="bg1"/>
              </a:solidFill>
              <a:latin typeface="+mn-lt"/>
            </a:rPr>
            <a:t>pH</a:t>
          </a:r>
          <a:endParaRPr lang="pt-PT" sz="2000" b="0" dirty="0" smtClean="0">
            <a:solidFill>
              <a:schemeClr val="bg1"/>
            </a:solidFill>
            <a:latin typeface="+mn-lt"/>
          </a:endParaRPr>
        </a:p>
      </dgm:t>
    </dgm:pt>
    <dgm:pt modelId="{B5B6E78A-9FE1-4237-8C4C-E3AA96EB1493}" type="parTrans" cxnId="{06CFD8BF-8EE1-4FAA-BD94-596E2289824F}">
      <dgm:prSet/>
      <dgm:spPr/>
      <dgm:t>
        <a:bodyPr/>
        <a:lstStyle/>
        <a:p>
          <a:endParaRPr lang="pt-PT"/>
        </a:p>
      </dgm:t>
    </dgm:pt>
    <dgm:pt modelId="{77809515-8AA7-4988-A8D7-4D07579E3475}" type="sibTrans" cxnId="{06CFD8BF-8EE1-4FAA-BD94-596E2289824F}">
      <dgm:prSet/>
      <dgm:spPr/>
      <dgm:t>
        <a:bodyPr/>
        <a:lstStyle/>
        <a:p>
          <a:endParaRPr lang="pt-PT"/>
        </a:p>
      </dgm:t>
    </dgm:pt>
    <dgm:pt modelId="{0518E68A-8698-446C-8CB7-ED9975890F3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R="0" algn="ctr" rtl="0"/>
          <a:r>
            <a:rPr lang="pt-PT" sz="2000" b="0" baseline="0" dirty="0" smtClean="0">
              <a:solidFill>
                <a:schemeClr val="bg1"/>
              </a:solidFill>
              <a:latin typeface="+mn-lt"/>
            </a:rPr>
            <a:t>Indicador </a:t>
          </a:r>
        </a:p>
        <a:p>
          <a:pPr marR="0" algn="ctr" rtl="0"/>
          <a:r>
            <a:rPr lang="pt-PT" sz="2000" b="0" baseline="0" dirty="0" smtClean="0">
              <a:solidFill>
                <a:schemeClr val="bg1"/>
              </a:solidFill>
              <a:latin typeface="+mn-lt"/>
            </a:rPr>
            <a:t>líquido</a:t>
          </a:r>
          <a:endParaRPr lang="pt-PT" sz="2000" b="0" dirty="0" smtClean="0">
            <a:solidFill>
              <a:schemeClr val="bg1"/>
            </a:solidFill>
            <a:latin typeface="+mn-lt"/>
          </a:endParaRPr>
        </a:p>
      </dgm:t>
    </dgm:pt>
    <dgm:pt modelId="{4A4985B2-404C-4AB5-8691-C5F3816D7C6B}" type="parTrans" cxnId="{F5E39FE8-BF8C-4613-A91B-C45D364E9870}">
      <dgm:prSet/>
      <dgm:spPr>
        <a:ln>
          <a:solidFill>
            <a:schemeClr val="bg1"/>
          </a:solidFill>
        </a:ln>
      </dgm:spPr>
      <dgm:t>
        <a:bodyPr/>
        <a:lstStyle/>
        <a:p>
          <a:endParaRPr lang="pt-PT"/>
        </a:p>
      </dgm:t>
    </dgm:pt>
    <dgm:pt modelId="{5D2134CD-DAFF-4D50-AFAF-AD4762F98924}" type="sibTrans" cxnId="{F5E39FE8-BF8C-4613-A91B-C45D364E9870}">
      <dgm:prSet/>
      <dgm:spPr/>
      <dgm:t>
        <a:bodyPr/>
        <a:lstStyle/>
        <a:p>
          <a:endParaRPr lang="pt-PT"/>
        </a:p>
      </dgm:t>
    </dgm:pt>
    <dgm:pt modelId="{2CFC3879-DF44-41F5-941F-CA29801E1F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Papel</a:t>
          </a:r>
        </a:p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de</a:t>
          </a:r>
        </a:p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pH</a:t>
          </a:r>
          <a:endParaRPr lang="pt-PT" sz="2000" dirty="0" smtClean="0">
            <a:solidFill>
              <a:schemeClr val="bg1"/>
            </a:solidFill>
            <a:latin typeface="+mn-lt"/>
          </a:endParaRPr>
        </a:p>
      </dgm:t>
    </dgm:pt>
    <dgm:pt modelId="{23505CB5-5DB3-4A6D-B74E-267691B7C843}" type="parTrans" cxnId="{2EB2B073-A459-4D6B-9434-F7BA4F3F08F5}">
      <dgm:prSet/>
      <dgm:spPr>
        <a:ln>
          <a:solidFill>
            <a:schemeClr val="bg1"/>
          </a:solidFill>
        </a:ln>
      </dgm:spPr>
      <dgm:t>
        <a:bodyPr/>
        <a:lstStyle/>
        <a:p>
          <a:endParaRPr lang="pt-PT"/>
        </a:p>
      </dgm:t>
    </dgm:pt>
    <dgm:pt modelId="{CCC9B5E4-68CB-4C51-B6E9-F6C5A6AAE86A}" type="sibTrans" cxnId="{2EB2B073-A459-4D6B-9434-F7BA4F3F08F5}">
      <dgm:prSet/>
      <dgm:spPr/>
      <dgm:t>
        <a:bodyPr/>
        <a:lstStyle/>
        <a:p>
          <a:endParaRPr lang="pt-PT"/>
        </a:p>
      </dgm:t>
    </dgm:pt>
    <dgm:pt modelId="{1E58D620-070D-4271-A64A-4892BCD80AE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Medidor</a:t>
          </a:r>
        </a:p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de</a:t>
          </a:r>
        </a:p>
        <a:p>
          <a:pPr marR="0" algn="ctr" rtl="0"/>
          <a:r>
            <a:rPr lang="pt-PT" sz="2000" baseline="0" dirty="0" smtClean="0">
              <a:solidFill>
                <a:schemeClr val="bg1"/>
              </a:solidFill>
              <a:latin typeface="+mn-lt"/>
            </a:rPr>
            <a:t>pH</a:t>
          </a:r>
          <a:endParaRPr lang="pt-PT" sz="2000" dirty="0" smtClean="0">
            <a:solidFill>
              <a:schemeClr val="bg1"/>
            </a:solidFill>
            <a:latin typeface="+mn-lt"/>
          </a:endParaRPr>
        </a:p>
      </dgm:t>
    </dgm:pt>
    <dgm:pt modelId="{08BC7E93-58B7-4710-8FBF-F01C25A37377}" type="parTrans" cxnId="{FE8B6876-589F-49D5-B2CC-79D00004F98F}">
      <dgm:prSet/>
      <dgm:spPr>
        <a:ln>
          <a:solidFill>
            <a:schemeClr val="bg1"/>
          </a:solidFill>
        </a:ln>
      </dgm:spPr>
      <dgm:t>
        <a:bodyPr/>
        <a:lstStyle/>
        <a:p>
          <a:endParaRPr lang="pt-PT"/>
        </a:p>
      </dgm:t>
    </dgm:pt>
    <dgm:pt modelId="{FA1DC131-00B6-42C0-8E7D-8F38D1F8CC6F}" type="sibTrans" cxnId="{FE8B6876-589F-49D5-B2CC-79D00004F98F}">
      <dgm:prSet/>
      <dgm:spPr/>
      <dgm:t>
        <a:bodyPr/>
        <a:lstStyle/>
        <a:p>
          <a:endParaRPr lang="pt-PT"/>
        </a:p>
      </dgm:t>
    </dgm:pt>
    <dgm:pt modelId="{2BF9B963-13B0-4224-84FA-4DFDC9AF574C}">
      <dgm:prSet/>
      <dgm:spPr/>
      <dgm:t>
        <a:bodyPr/>
        <a:lstStyle/>
        <a:p>
          <a:endParaRPr lang="pt-PT"/>
        </a:p>
      </dgm:t>
    </dgm:pt>
    <dgm:pt modelId="{0E9F3327-50B3-49B0-A9BF-927B6A92402C}" type="parTrans" cxnId="{A9CC6ED2-8828-47FE-81C0-8DECD2B1357C}">
      <dgm:prSet/>
      <dgm:spPr/>
      <dgm:t>
        <a:bodyPr/>
        <a:lstStyle/>
        <a:p>
          <a:endParaRPr lang="pt-PT"/>
        </a:p>
      </dgm:t>
    </dgm:pt>
    <dgm:pt modelId="{B54D6C88-7950-48A1-98B2-691CC69AAF85}" type="sibTrans" cxnId="{A9CC6ED2-8828-47FE-81C0-8DECD2B1357C}">
      <dgm:prSet/>
      <dgm:spPr/>
      <dgm:t>
        <a:bodyPr/>
        <a:lstStyle/>
        <a:p>
          <a:endParaRPr lang="pt-PT"/>
        </a:p>
      </dgm:t>
    </dgm:pt>
    <dgm:pt modelId="{6140BF18-7003-465A-8D00-E68BEC095E4F}" type="pres">
      <dgm:prSet presAssocID="{AE724692-B63B-413E-95A6-BC090BEDF5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7EE58BA-F342-40B0-ADEE-75C609DDCC9C}" type="pres">
      <dgm:prSet presAssocID="{78E93958-E914-46B8-B04D-0D42C26B4327}" presName="centerShape" presStyleLbl="node0" presStyleIdx="0" presStyleCnt="1" custScaleX="105017" custScaleY="110881"/>
      <dgm:spPr/>
      <dgm:t>
        <a:bodyPr/>
        <a:lstStyle/>
        <a:p>
          <a:endParaRPr lang="pt-PT"/>
        </a:p>
      </dgm:t>
    </dgm:pt>
    <dgm:pt modelId="{3C29166F-C487-449C-9EAB-05E6216D2EFE}" type="pres">
      <dgm:prSet presAssocID="{4A4985B2-404C-4AB5-8691-C5F3816D7C6B}" presName="Name9" presStyleLbl="parChTrans1D2" presStyleIdx="0" presStyleCnt="3"/>
      <dgm:spPr/>
      <dgm:t>
        <a:bodyPr/>
        <a:lstStyle/>
        <a:p>
          <a:endParaRPr lang="pt-PT"/>
        </a:p>
      </dgm:t>
    </dgm:pt>
    <dgm:pt modelId="{8B5F5A80-425F-442F-96E1-79B37CEA6A0C}" type="pres">
      <dgm:prSet presAssocID="{4A4985B2-404C-4AB5-8691-C5F3816D7C6B}" presName="connTx" presStyleLbl="parChTrans1D2" presStyleIdx="0" presStyleCnt="3"/>
      <dgm:spPr/>
      <dgm:t>
        <a:bodyPr/>
        <a:lstStyle/>
        <a:p>
          <a:endParaRPr lang="pt-PT"/>
        </a:p>
      </dgm:t>
    </dgm:pt>
    <dgm:pt modelId="{C55EAE13-2760-4738-9659-83A49215EEDB}" type="pres">
      <dgm:prSet presAssocID="{0518E68A-8698-446C-8CB7-ED9975890F36}" presName="node" presStyleLbl="node1" presStyleIdx="0" presStyleCnt="3" custScaleX="103278" custScaleY="87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E72C01-460B-48FA-B1AE-DE87DE31CA98}" type="pres">
      <dgm:prSet presAssocID="{23505CB5-5DB3-4A6D-B74E-267691B7C843}" presName="Name9" presStyleLbl="parChTrans1D2" presStyleIdx="1" presStyleCnt="3"/>
      <dgm:spPr/>
      <dgm:t>
        <a:bodyPr/>
        <a:lstStyle/>
        <a:p>
          <a:endParaRPr lang="pt-PT"/>
        </a:p>
      </dgm:t>
    </dgm:pt>
    <dgm:pt modelId="{54852288-8DD0-4B44-9701-AD5B685F23BA}" type="pres">
      <dgm:prSet presAssocID="{23505CB5-5DB3-4A6D-B74E-267691B7C843}" presName="connTx" presStyleLbl="parChTrans1D2" presStyleIdx="1" presStyleCnt="3"/>
      <dgm:spPr/>
      <dgm:t>
        <a:bodyPr/>
        <a:lstStyle/>
        <a:p>
          <a:endParaRPr lang="pt-PT"/>
        </a:p>
      </dgm:t>
    </dgm:pt>
    <dgm:pt modelId="{13E9E88C-BBE5-46F5-8D9F-B1459952C3CD}" type="pres">
      <dgm:prSet presAssocID="{2CFC3879-DF44-41F5-941F-CA29801E1FEC}" presName="node" presStyleLbl="node1" presStyleIdx="1" presStyleCnt="3" custScaleX="85514" custScaleY="9122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42B1D9-706C-46BD-B59C-C1A211BDB964}" type="pres">
      <dgm:prSet presAssocID="{08BC7E93-58B7-4710-8FBF-F01C25A37377}" presName="Name9" presStyleLbl="parChTrans1D2" presStyleIdx="2" presStyleCnt="3"/>
      <dgm:spPr/>
      <dgm:t>
        <a:bodyPr/>
        <a:lstStyle/>
        <a:p>
          <a:endParaRPr lang="pt-PT"/>
        </a:p>
      </dgm:t>
    </dgm:pt>
    <dgm:pt modelId="{B67140C5-95D8-4BC8-B962-83B2C5CA989B}" type="pres">
      <dgm:prSet presAssocID="{08BC7E93-58B7-4710-8FBF-F01C25A37377}" presName="connTx" presStyleLbl="parChTrans1D2" presStyleIdx="2" presStyleCnt="3"/>
      <dgm:spPr/>
      <dgm:t>
        <a:bodyPr/>
        <a:lstStyle/>
        <a:p>
          <a:endParaRPr lang="pt-PT"/>
        </a:p>
      </dgm:t>
    </dgm:pt>
    <dgm:pt modelId="{C020FB6F-EB19-492A-9E7E-E29D7D06751C}" type="pres">
      <dgm:prSet presAssocID="{1E58D620-070D-4271-A64A-4892BCD80AED}" presName="node" presStyleLbl="node1" presStyleIdx="2" presStyleCnt="3" custScaleX="102391" custScaleY="1104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E236985-4822-41CE-BB09-EF16097B389C}" type="presOf" srcId="{2CFC3879-DF44-41F5-941F-CA29801E1FEC}" destId="{13E9E88C-BBE5-46F5-8D9F-B1459952C3CD}" srcOrd="0" destOrd="0" presId="urn:microsoft.com/office/officeart/2005/8/layout/radial1"/>
    <dgm:cxn modelId="{5408F0DD-B12E-4500-9E3C-6E49BA1DFA65}" type="presOf" srcId="{4A4985B2-404C-4AB5-8691-C5F3816D7C6B}" destId="{3C29166F-C487-449C-9EAB-05E6216D2EFE}" srcOrd="0" destOrd="0" presId="urn:microsoft.com/office/officeart/2005/8/layout/radial1"/>
    <dgm:cxn modelId="{446D388C-2450-459A-B768-02845A3B62BC}" type="presOf" srcId="{78E93958-E914-46B8-B04D-0D42C26B4327}" destId="{97EE58BA-F342-40B0-ADEE-75C609DDCC9C}" srcOrd="0" destOrd="0" presId="urn:microsoft.com/office/officeart/2005/8/layout/radial1"/>
    <dgm:cxn modelId="{F1211E67-BB9E-4695-B24B-4B394AE9F855}" type="presOf" srcId="{23505CB5-5DB3-4A6D-B74E-267691B7C843}" destId="{54852288-8DD0-4B44-9701-AD5B685F23BA}" srcOrd="1" destOrd="0" presId="urn:microsoft.com/office/officeart/2005/8/layout/radial1"/>
    <dgm:cxn modelId="{A9CC6ED2-8828-47FE-81C0-8DECD2B1357C}" srcId="{AE724692-B63B-413E-95A6-BC090BEDF56F}" destId="{2BF9B963-13B0-4224-84FA-4DFDC9AF574C}" srcOrd="1" destOrd="0" parTransId="{0E9F3327-50B3-49B0-A9BF-927B6A92402C}" sibTransId="{B54D6C88-7950-48A1-98B2-691CC69AAF85}"/>
    <dgm:cxn modelId="{079A0DD6-0219-4EA9-BBE6-BAF3F8CBBF84}" type="presOf" srcId="{4A4985B2-404C-4AB5-8691-C5F3816D7C6B}" destId="{8B5F5A80-425F-442F-96E1-79B37CEA6A0C}" srcOrd="1" destOrd="0" presId="urn:microsoft.com/office/officeart/2005/8/layout/radial1"/>
    <dgm:cxn modelId="{AE1F4DC0-954C-4AB6-BAFE-51423FA2D18E}" type="presOf" srcId="{08BC7E93-58B7-4710-8FBF-F01C25A37377}" destId="{FD42B1D9-706C-46BD-B59C-C1A211BDB964}" srcOrd="0" destOrd="0" presId="urn:microsoft.com/office/officeart/2005/8/layout/radial1"/>
    <dgm:cxn modelId="{F4438042-EB62-44B0-B21A-0C62EB59B409}" type="presOf" srcId="{23505CB5-5DB3-4A6D-B74E-267691B7C843}" destId="{D3E72C01-460B-48FA-B1AE-DE87DE31CA98}" srcOrd="0" destOrd="0" presId="urn:microsoft.com/office/officeart/2005/8/layout/radial1"/>
    <dgm:cxn modelId="{B97865BE-C523-4C9E-97D8-828090E2B9DB}" type="presOf" srcId="{0518E68A-8698-446C-8CB7-ED9975890F36}" destId="{C55EAE13-2760-4738-9659-83A49215EEDB}" srcOrd="0" destOrd="0" presId="urn:microsoft.com/office/officeart/2005/8/layout/radial1"/>
    <dgm:cxn modelId="{2EB2B073-A459-4D6B-9434-F7BA4F3F08F5}" srcId="{78E93958-E914-46B8-B04D-0D42C26B4327}" destId="{2CFC3879-DF44-41F5-941F-CA29801E1FEC}" srcOrd="1" destOrd="0" parTransId="{23505CB5-5DB3-4A6D-B74E-267691B7C843}" sibTransId="{CCC9B5E4-68CB-4C51-B6E9-F6C5A6AAE86A}"/>
    <dgm:cxn modelId="{42F11A6F-F162-4F9E-9E04-AF25901C76C4}" type="presOf" srcId="{1E58D620-070D-4271-A64A-4892BCD80AED}" destId="{C020FB6F-EB19-492A-9E7E-E29D7D06751C}" srcOrd="0" destOrd="0" presId="urn:microsoft.com/office/officeart/2005/8/layout/radial1"/>
    <dgm:cxn modelId="{F5E39FE8-BF8C-4613-A91B-C45D364E9870}" srcId="{78E93958-E914-46B8-B04D-0D42C26B4327}" destId="{0518E68A-8698-446C-8CB7-ED9975890F36}" srcOrd="0" destOrd="0" parTransId="{4A4985B2-404C-4AB5-8691-C5F3816D7C6B}" sibTransId="{5D2134CD-DAFF-4D50-AFAF-AD4762F98924}"/>
    <dgm:cxn modelId="{06CFD8BF-8EE1-4FAA-BD94-596E2289824F}" srcId="{AE724692-B63B-413E-95A6-BC090BEDF56F}" destId="{78E93958-E914-46B8-B04D-0D42C26B4327}" srcOrd="0" destOrd="0" parTransId="{B5B6E78A-9FE1-4237-8C4C-E3AA96EB1493}" sibTransId="{77809515-8AA7-4988-A8D7-4D07579E3475}"/>
    <dgm:cxn modelId="{FE8B6876-589F-49D5-B2CC-79D00004F98F}" srcId="{78E93958-E914-46B8-B04D-0D42C26B4327}" destId="{1E58D620-070D-4271-A64A-4892BCD80AED}" srcOrd="2" destOrd="0" parTransId="{08BC7E93-58B7-4710-8FBF-F01C25A37377}" sibTransId="{FA1DC131-00B6-42C0-8E7D-8F38D1F8CC6F}"/>
    <dgm:cxn modelId="{23283482-F245-4131-A91E-6A719EC810AE}" type="presOf" srcId="{08BC7E93-58B7-4710-8FBF-F01C25A37377}" destId="{B67140C5-95D8-4BC8-B962-83B2C5CA989B}" srcOrd="1" destOrd="0" presId="urn:microsoft.com/office/officeart/2005/8/layout/radial1"/>
    <dgm:cxn modelId="{D403C284-0789-4CA7-9AF3-33B5515982F5}" type="presOf" srcId="{AE724692-B63B-413E-95A6-BC090BEDF56F}" destId="{6140BF18-7003-465A-8D00-E68BEC095E4F}" srcOrd="0" destOrd="0" presId="urn:microsoft.com/office/officeart/2005/8/layout/radial1"/>
    <dgm:cxn modelId="{BC77149D-8EA1-41B5-BB24-2AD6A6FF6D2A}" type="presParOf" srcId="{6140BF18-7003-465A-8D00-E68BEC095E4F}" destId="{97EE58BA-F342-40B0-ADEE-75C609DDCC9C}" srcOrd="0" destOrd="0" presId="urn:microsoft.com/office/officeart/2005/8/layout/radial1"/>
    <dgm:cxn modelId="{3B4745DC-B231-4090-8370-40486C545414}" type="presParOf" srcId="{6140BF18-7003-465A-8D00-E68BEC095E4F}" destId="{3C29166F-C487-449C-9EAB-05E6216D2EFE}" srcOrd="1" destOrd="0" presId="urn:microsoft.com/office/officeart/2005/8/layout/radial1"/>
    <dgm:cxn modelId="{4D29DE19-34AC-4D77-9290-E8035F17E439}" type="presParOf" srcId="{3C29166F-C487-449C-9EAB-05E6216D2EFE}" destId="{8B5F5A80-425F-442F-96E1-79B37CEA6A0C}" srcOrd="0" destOrd="0" presId="urn:microsoft.com/office/officeart/2005/8/layout/radial1"/>
    <dgm:cxn modelId="{5BFBB750-A7A3-476F-ACF9-8C8CEB6F21C6}" type="presParOf" srcId="{6140BF18-7003-465A-8D00-E68BEC095E4F}" destId="{C55EAE13-2760-4738-9659-83A49215EEDB}" srcOrd="2" destOrd="0" presId="urn:microsoft.com/office/officeart/2005/8/layout/radial1"/>
    <dgm:cxn modelId="{40160719-2ABE-48D3-946A-C0D202370F3E}" type="presParOf" srcId="{6140BF18-7003-465A-8D00-E68BEC095E4F}" destId="{D3E72C01-460B-48FA-B1AE-DE87DE31CA98}" srcOrd="3" destOrd="0" presId="urn:microsoft.com/office/officeart/2005/8/layout/radial1"/>
    <dgm:cxn modelId="{AAA75265-9B62-494C-9122-713EC9A0ADBA}" type="presParOf" srcId="{D3E72C01-460B-48FA-B1AE-DE87DE31CA98}" destId="{54852288-8DD0-4B44-9701-AD5B685F23BA}" srcOrd="0" destOrd="0" presId="urn:microsoft.com/office/officeart/2005/8/layout/radial1"/>
    <dgm:cxn modelId="{814731AB-5998-4E14-A5EF-C3035C4D57C8}" type="presParOf" srcId="{6140BF18-7003-465A-8D00-E68BEC095E4F}" destId="{13E9E88C-BBE5-46F5-8D9F-B1459952C3CD}" srcOrd="4" destOrd="0" presId="urn:microsoft.com/office/officeart/2005/8/layout/radial1"/>
    <dgm:cxn modelId="{946FE19E-D33D-4C0E-B45D-FC24F8AF7314}" type="presParOf" srcId="{6140BF18-7003-465A-8D00-E68BEC095E4F}" destId="{FD42B1D9-706C-46BD-B59C-C1A211BDB964}" srcOrd="5" destOrd="0" presId="urn:microsoft.com/office/officeart/2005/8/layout/radial1"/>
    <dgm:cxn modelId="{C7881C15-6E6D-4B3F-96C2-CB6FF55ADA6A}" type="presParOf" srcId="{FD42B1D9-706C-46BD-B59C-C1A211BDB964}" destId="{B67140C5-95D8-4BC8-B962-83B2C5CA989B}" srcOrd="0" destOrd="0" presId="urn:microsoft.com/office/officeart/2005/8/layout/radial1"/>
    <dgm:cxn modelId="{CCD7FBA8-740A-4C43-916F-F5ACD3771938}" type="presParOf" srcId="{6140BF18-7003-465A-8D00-E68BEC095E4F}" destId="{C020FB6F-EB19-492A-9E7E-E29D7D06751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pt/url?sa=i&amp;rct=j&amp;q=&amp;esrc=s&amp;frm=1&amp;source=images&amp;cd=&amp;cad=rja&amp;uact=8&amp;ved=0CAcQjRw&amp;url=http://pt.forwallpaper.com/wallpaper/rose-art-background-1023464.html&amp;ei=IUHrVJznMoXYPertgZAK&amp;bvm=bv.86475890,d.ZWU&amp;psig=AFQjCNHJPm5D0IALLEX11PqnvGqGWqsGKA&amp;ust=142479015379917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pt/url?sa=i&amp;rct=j&amp;q=&amp;esrc=s&amp;frm=1&amp;source=images&amp;cd=&amp;cad=rja&amp;uact=8&amp;ved=0CAcQjRw&amp;url=http://www.ticmania.net/&amp;ei=mEHrVI7BNYf2O6K5gPgN&amp;bvm=bv.86475890,d.ZWU&amp;psig=AFQjCNFYwinx4gPVvR2Q-0UDUzVDPLOHFw&amp;ust=142479028392407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http://images.forwallpaper.com/files/images/3/34d2/34d2290c/1023464/rose-art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  <p:pic>
        <p:nvPicPr>
          <p:cNvPr id="1028" name="Picture 4" descr="http://www.ticmania.net/images/Boc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304801"/>
            <a:ext cx="692392" cy="685799"/>
          </a:xfrm>
          <a:prstGeom prst="rect">
            <a:avLst/>
          </a:prstGeom>
          <a:noFill/>
          <a:effectLst>
            <a:glow rad="228600">
              <a:srgbClr val="993366">
                <a:alpha val="40000"/>
              </a:srgbClr>
            </a:glow>
          </a:effectLst>
        </p:spPr>
      </p:pic>
      <p:pic>
        <p:nvPicPr>
          <p:cNvPr id="2050" name="Picture 2" descr="http://1.bp.blogspot.com/-ZjdZL0xSaVM/U4IOMaepctI/AAAAAAAAAsI/1RmjzxZa7Sw/s1600/flor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91" y="0"/>
            <a:ext cx="5035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43000" y="304800"/>
            <a:ext cx="7467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Escola Secundária do Bocage</a:t>
            </a:r>
          </a:p>
          <a:p>
            <a:pPr algn="ctr"/>
            <a:r>
              <a:rPr lang="pt-PT" dirty="0" smtClean="0"/>
              <a:t>Física e Química  A</a:t>
            </a:r>
          </a:p>
          <a:p>
            <a:pPr algn="ctr"/>
            <a:r>
              <a:rPr lang="pt-PT" dirty="0" smtClean="0"/>
              <a:t>11ºC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sz="28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  <a:p>
            <a:pPr algn="ctr"/>
            <a:r>
              <a:rPr lang="pt-PT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NEWTON GOSTAVA DE LER</a:t>
            </a:r>
          </a:p>
          <a:p>
            <a:pPr algn="ctr"/>
            <a:endParaRPr lang="pt-PT" sz="2800" dirty="0" smtClean="0"/>
          </a:p>
          <a:p>
            <a:pPr algn="ctr"/>
            <a:r>
              <a:rPr lang="pt-PT" sz="4000" b="1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effectLst>
                  <a:glow rad="2286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</a:rPr>
              <a:t>AS PALAVRAS TAMBÉM TÊM PH</a:t>
            </a:r>
          </a:p>
          <a:p>
            <a:pPr algn="ctr"/>
            <a:endParaRPr lang="pt-PT" sz="2800" b="1" dirty="0">
              <a:ln>
                <a:solidFill>
                  <a:srgbClr val="993366"/>
                </a:solidFill>
              </a:ln>
              <a:solidFill>
                <a:srgbClr val="CC3399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Escala de pH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Escala de Sorensen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t-PT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2400" b="1" i="1" dirty="0" smtClean="0">
                <a:solidFill>
                  <a:schemeClr val="bg1"/>
                </a:solidFill>
              </a:rPr>
              <a:t>Definição</a:t>
            </a:r>
            <a:r>
              <a:rPr lang="pt-PT" sz="2400" dirty="0" smtClean="0">
                <a:solidFill>
                  <a:schemeClr val="bg1"/>
                </a:solidFill>
              </a:rPr>
              <a:t>: O pH de uma solução é definido como o simétrico do logaritmo(na base 10) do valor numérico da concentração.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</p:txBody>
      </p:sp>
      <p:pic>
        <p:nvPicPr>
          <p:cNvPr id="4" name="Picture 2" descr="52F83B2E"/>
          <p:cNvPicPr>
            <a:picLocks noChangeAspect="1" noChangeArrowheads="1"/>
          </p:cNvPicPr>
          <p:nvPr/>
        </p:nvPicPr>
        <p:blipFill>
          <a:blip r:embed="rId2" cstate="print"/>
          <a:srcRect l="11232" t="25160" r="9459" b="15602"/>
          <a:stretch>
            <a:fillRect/>
          </a:stretch>
        </p:blipFill>
        <p:spPr bwMode="auto">
          <a:xfrm>
            <a:off x="609600" y="2286000"/>
            <a:ext cx="73964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00400" y="5181600"/>
            <a:ext cx="243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800" dirty="0" smtClean="0"/>
              <a:t>pH=‐ log [H₃O⁺] 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Caráter Químico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8" name="Picture 4" descr="DB1D1437"/>
          <p:cNvPicPr>
            <a:picLocks noChangeAspect="1" noChangeArrowheads="1"/>
          </p:cNvPicPr>
          <p:nvPr/>
        </p:nvPicPr>
        <p:blipFill>
          <a:blip r:embed="rId2" cstate="print"/>
          <a:srcRect l="4071" t="20564" r="2487" b="32741"/>
          <a:stretch>
            <a:fillRect/>
          </a:stretch>
        </p:blipFill>
        <p:spPr bwMode="auto">
          <a:xfrm>
            <a:off x="685800" y="4191000"/>
            <a:ext cx="8073421" cy="1524000"/>
          </a:xfrm>
          <a:prstGeom prst="rect">
            <a:avLst/>
          </a:prstGeom>
          <a:noFill/>
        </p:spPr>
      </p:pic>
      <p:pic>
        <p:nvPicPr>
          <p:cNvPr id="1030" name="Picture 6" descr="8A9DC43B"/>
          <p:cNvPicPr>
            <a:picLocks noChangeAspect="1" noChangeArrowheads="1"/>
          </p:cNvPicPr>
          <p:nvPr/>
        </p:nvPicPr>
        <p:blipFill>
          <a:blip r:embed="rId3" cstate="print"/>
          <a:srcRect l="7719" t="23168" r="10316" b="23158"/>
          <a:stretch>
            <a:fillRect/>
          </a:stretch>
        </p:blipFill>
        <p:spPr bwMode="auto">
          <a:xfrm>
            <a:off x="914400" y="1752600"/>
            <a:ext cx="71645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Medição do pH</a:t>
            </a:r>
            <a:endParaRPr lang="pt-PT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 5"/>
          <p:cNvGraphicFramePr/>
          <p:nvPr/>
        </p:nvGraphicFramePr>
        <p:xfrm>
          <a:off x="2057400" y="1600200"/>
          <a:ext cx="487203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 rot="20057882">
            <a:off x="31268" y="779417"/>
            <a:ext cx="30480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 que são </a:t>
            </a:r>
            <a:r>
              <a:rPr lang="pt-PT" u="sng" dirty="0" smtClean="0"/>
              <a:t>indicadores</a:t>
            </a:r>
            <a:r>
              <a:rPr lang="pt-PT" dirty="0" smtClean="0"/>
              <a:t>!!!</a:t>
            </a:r>
            <a:endParaRPr lang="pt-PT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057400" y="990600"/>
            <a:ext cx="24384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4691064" y="571500"/>
            <a:ext cx="3657600" cy="838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cor depende da presença de ácidos ou bases</a:t>
            </a:r>
            <a:endParaRPr lang="pt-PT" dirty="0"/>
          </a:p>
        </p:txBody>
      </p:sp>
      <p:pic>
        <p:nvPicPr>
          <p:cNvPr id="4100" name="Picture 4" descr="http://cdns2.freepik.com/fotos-gratis/26-mudanca-da-cor-material-vetor-linha_15-59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1"/>
          <a:stretch/>
        </p:blipFill>
        <p:spPr bwMode="auto">
          <a:xfrm>
            <a:off x="7239000" y="990600"/>
            <a:ext cx="161521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:\Newton Gostava de Ler\100_5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3997386" cy="299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ttp://thumbs.dreamstime.com/z/teste-do-ph-8259219.jpg"/>
          <p:cNvPicPr>
            <a:picLocks noChangeAspect="1" noChangeArrowheads="1"/>
          </p:cNvPicPr>
          <p:nvPr/>
        </p:nvPicPr>
        <p:blipFill>
          <a:blip r:embed="rId4" cstate="print"/>
          <a:srcRect b="7895"/>
          <a:stretch>
            <a:fillRect/>
          </a:stretch>
        </p:blipFill>
        <p:spPr bwMode="auto">
          <a:xfrm>
            <a:off x="5410200" y="3352800"/>
            <a:ext cx="270811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1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Newton Gostava de Ler\100_5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abq.org.br/simpequi/2013/trabalhos/imagens/2092-7cb8adb3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754503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http://static.natue.com.br/BR/upload/antocianin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 rot="19933258">
            <a:off x="-9215" y="616783"/>
            <a:ext cx="2808747" cy="655004"/>
          </a:xfrm>
          <a:prstGeom prst="roundRect">
            <a:avLst/>
          </a:prstGeom>
          <a:solidFill>
            <a:srgbClr val="CC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Antocianinas</a:t>
            </a:r>
            <a:endParaRPr lang="pt-PT" sz="2800" b="1" dirty="0"/>
          </a:p>
        </p:txBody>
      </p:sp>
      <p:pic>
        <p:nvPicPr>
          <p:cNvPr id="5124" name="Picture 4" descr="http://www.abq.org.br/simpequi/2013/trabalhos/imagens/2092-7cb8adb3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72725"/>
            <a:ext cx="3800475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arredondado 6"/>
          <p:cNvSpPr/>
          <p:nvPr/>
        </p:nvSpPr>
        <p:spPr>
          <a:xfrm>
            <a:off x="3124200" y="762000"/>
            <a:ext cx="49530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Combatem doenças cardíacas e a obesidade.</a:t>
            </a:r>
          </a:p>
          <a:p>
            <a:pPr algn="ctr"/>
            <a:endParaRPr lang="pt-PT" dirty="0"/>
          </a:p>
        </p:txBody>
      </p:sp>
      <p:sp>
        <p:nvSpPr>
          <p:cNvPr id="8" name="Rectângulo arredondado 7"/>
          <p:cNvSpPr/>
          <p:nvPr/>
        </p:nvSpPr>
        <p:spPr>
          <a:xfrm>
            <a:off x="762000" y="2362200"/>
            <a:ext cx="51054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Inibir o crescimento das </a:t>
            </a:r>
            <a:r>
              <a:rPr lang="pt-PT" b="1" dirty="0" smtClean="0"/>
              <a:t>células cancerosas da mama.</a:t>
            </a:r>
          </a:p>
        </p:txBody>
      </p:sp>
      <p:sp>
        <p:nvSpPr>
          <p:cNvPr id="9" name="Rectângulo arredondado 8"/>
          <p:cNvSpPr/>
          <p:nvPr/>
        </p:nvSpPr>
        <p:spPr>
          <a:xfrm>
            <a:off x="914400" y="4343400"/>
            <a:ext cx="3124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Inibem</a:t>
            </a:r>
            <a:r>
              <a:rPr lang="pt-PT" dirty="0" smtClean="0"/>
              <a:t> e </a:t>
            </a:r>
            <a:r>
              <a:rPr lang="pt-PT" b="1" dirty="0" smtClean="0"/>
              <a:t>reduzem</a:t>
            </a:r>
            <a:r>
              <a:rPr lang="pt-PT" dirty="0" smtClean="0"/>
              <a:t> das lesões causadas pelos </a:t>
            </a:r>
            <a:r>
              <a:rPr lang="pt-PT" b="1" dirty="0" smtClean="0"/>
              <a:t>radicais livres nas células.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6390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1143000"/>
          </a:xfrm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</a:t>
            </a:r>
            <a:r>
              <a:rPr lang="pt-PT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ateriais</a:t>
            </a:r>
            <a:endParaRPr lang="pt-PT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8058" r="15065" b="15825"/>
          <a:stretch/>
        </p:blipFill>
        <p:spPr>
          <a:xfrm>
            <a:off x="609600" y="4191000"/>
            <a:ext cx="3245197" cy="244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15826" r="5750" b="17378"/>
          <a:stretch/>
        </p:blipFill>
        <p:spPr>
          <a:xfrm>
            <a:off x="4648200" y="4191000"/>
            <a:ext cx="4210050" cy="244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376102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b="18806"/>
          <a:stretch/>
        </p:blipFill>
        <p:spPr>
          <a:xfrm>
            <a:off x="5742224" y="1143000"/>
            <a:ext cx="215601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1676400" y="6096000"/>
            <a:ext cx="1905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990033"/>
                </a:solidFill>
              </a:rPr>
              <a:t>V</a:t>
            </a:r>
            <a:r>
              <a:rPr lang="pt-PT" dirty="0" smtClean="0">
                <a:solidFill>
                  <a:srgbClr val="990033"/>
                </a:solidFill>
              </a:rPr>
              <a:t>areta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753225" y="6096000"/>
            <a:ext cx="1905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Espátula</a:t>
            </a:r>
            <a:endParaRPr lang="pt-PT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8314" r="26008" b="19185"/>
          <a:stretch/>
        </p:blipFill>
        <p:spPr>
          <a:xfrm>
            <a:off x="838200" y="381000"/>
            <a:ext cx="2185192" cy="218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3322" b="29520"/>
          <a:stretch/>
        </p:blipFill>
        <p:spPr>
          <a:xfrm>
            <a:off x="3962400" y="217885"/>
            <a:ext cx="4919490" cy="30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2718" r="25546" b="14272"/>
          <a:stretch/>
        </p:blipFill>
        <p:spPr>
          <a:xfrm>
            <a:off x="838200" y="2569367"/>
            <a:ext cx="2185192" cy="197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5129" b="14272"/>
          <a:stretch/>
        </p:blipFill>
        <p:spPr>
          <a:xfrm>
            <a:off x="4343400" y="3327241"/>
            <a:ext cx="1828801" cy="33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38966" b="12719"/>
          <a:stretch/>
        </p:blipFill>
        <p:spPr>
          <a:xfrm>
            <a:off x="6629400" y="3375904"/>
            <a:ext cx="1828801" cy="329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Espaço Reservado para Conteúdo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47476" b="56226"/>
          <a:stretch/>
        </p:blipFill>
        <p:spPr>
          <a:xfrm>
            <a:off x="814387" y="4544445"/>
            <a:ext cx="2362200" cy="19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4517145" y="2667000"/>
            <a:ext cx="3941056" cy="380999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2 Almofarizes com pilão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28786" y="6291421"/>
            <a:ext cx="1905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Medidor de ph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07608" y="5269671"/>
            <a:ext cx="1195386" cy="45488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Vinagre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346914" y="3589895"/>
            <a:ext cx="2290590" cy="345448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Bicabornato de Sódio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78296" y="3935343"/>
            <a:ext cx="1905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2 Filtros de café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0487" y="240708"/>
            <a:ext cx="1905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9 Tubos de Ensaio</a:t>
            </a:r>
            <a:endParaRPr lang="pt-PT" dirty="0">
              <a:solidFill>
                <a:srgbClr val="990033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21506" y="2061784"/>
            <a:ext cx="2198291" cy="507583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1 suporte para os tubos de ensaio</a:t>
            </a:r>
            <a:endParaRPr lang="pt-PT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escola.com/wp-content/uploads/2009/10/pipeta-past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2819400" cy="188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667483" y="1816771"/>
            <a:ext cx="2362200" cy="37613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4 Pipetas Descartaveis</a:t>
            </a:r>
            <a:endParaRPr lang="pt-PT" dirty="0">
              <a:solidFill>
                <a:srgbClr val="990033"/>
              </a:solidFill>
            </a:endParaRPr>
          </a:p>
        </p:txBody>
      </p:sp>
      <p:pic>
        <p:nvPicPr>
          <p:cNvPr id="1028" name="Picture 4" descr="http://www.restaurarconservar.com/WebRoot/ce_pt/Shops/298256/4D62/81D6/696B/506B/4D98/C0A8/800A/53BF/a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0" y="2362200"/>
            <a:ext cx="1845365" cy="187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409065" y="4030014"/>
            <a:ext cx="2362200" cy="37613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Álcool Etílico</a:t>
            </a:r>
            <a:endParaRPr lang="pt-PT" dirty="0">
              <a:solidFill>
                <a:srgbClr val="990033"/>
              </a:solidFill>
            </a:endParaRPr>
          </a:p>
        </p:txBody>
      </p:sp>
      <p:pic>
        <p:nvPicPr>
          <p:cNvPr id="1032" name="Picture 8" descr="http://querosaude.com.br/wp-content/uploads/2014/01/petalas-de-r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95" y="375072"/>
            <a:ext cx="3974256" cy="397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5316723" y="4048789"/>
            <a:ext cx="2362200" cy="37613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Petalas de Rosa</a:t>
            </a:r>
            <a:endParaRPr lang="pt-PT" dirty="0">
              <a:solidFill>
                <a:srgbClr val="990033"/>
              </a:solidFill>
            </a:endParaRPr>
          </a:p>
        </p:txBody>
      </p:sp>
      <p:pic>
        <p:nvPicPr>
          <p:cNvPr id="6146" name="Picture 2" descr="http://www.henkel.pt/ptp/content_images/Sonasol_Amonical_1400_P_VS_copy_copy_172221_300dpi_1772H_1772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394200"/>
            <a:ext cx="147828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de cantos arredondados 6"/>
          <p:cNvSpPr/>
          <p:nvPr/>
        </p:nvSpPr>
        <p:spPr>
          <a:xfrm>
            <a:off x="1752600" y="5410200"/>
            <a:ext cx="2362200" cy="37613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990033"/>
                </a:solidFill>
              </a:rPr>
              <a:t>Sonasol</a:t>
            </a:r>
            <a:endParaRPr lang="pt-PT" dirty="0">
              <a:solidFill>
                <a:srgbClr val="990033"/>
              </a:solidFill>
            </a:endParaRPr>
          </a:p>
        </p:txBody>
      </p:sp>
      <p:pic>
        <p:nvPicPr>
          <p:cNvPr id="6148" name="Picture 4" descr="http://servicodriveintermarche.com/WebRoot/Store/Shops/SUPERLOURINHA_SUPERMERCADOS_LDA_6747792/4F82/9D03/B25C/8A1F/A0D8/0AA2/7707/322C/510765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495800"/>
            <a:ext cx="1066800" cy="220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de cantos arredondados 6"/>
          <p:cNvSpPr/>
          <p:nvPr/>
        </p:nvSpPr>
        <p:spPr>
          <a:xfrm>
            <a:off x="5486400" y="6096000"/>
            <a:ext cx="2362200" cy="376136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990033"/>
                </a:solidFill>
              </a:rPr>
              <a:t>Lixívia</a:t>
            </a:r>
            <a:endParaRPr lang="pt-PT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lunosonline.com.br/upload/conteudo_legenda/b75ee7fecb5d774ff6ce2d98398216b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49548" y="0"/>
            <a:ext cx="9293548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 rot="20406891">
            <a:off x="1486598" y="2547198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 smtClean="0">
                <a:solidFill>
                  <a:srgbClr val="99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Procedimento</a:t>
            </a:r>
            <a:endParaRPr lang="pt-PT" sz="8000" dirty="0">
              <a:solidFill>
                <a:srgbClr val="99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33425" y="381000"/>
            <a:ext cx="4419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Substâncias Ácidas</a:t>
            </a:r>
            <a:endParaRPr lang="pt-PT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36689" y="381000"/>
            <a:ext cx="4419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Substâncias Básicas</a:t>
            </a:r>
            <a:endParaRPr lang="pt-PT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472156">
            <a:off x="1060303" y="1001100"/>
            <a:ext cx="381000" cy="15195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472156">
            <a:off x="5784701" y="1001100"/>
            <a:ext cx="381000" cy="15195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 rot="20347430">
            <a:off x="2756932" y="1010650"/>
            <a:ext cx="381000" cy="15195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20347430">
            <a:off x="7497237" y="1010649"/>
            <a:ext cx="381000" cy="15195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52400" y="2679070"/>
            <a:ext cx="18288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Ácidos Fracos</a:t>
            </a:r>
            <a:endParaRPr lang="pt-PT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62200" y="2679070"/>
            <a:ext cx="18288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Ácidos Fortes</a:t>
            </a:r>
            <a:endParaRPr lang="pt-PT" dirty="0"/>
          </a:p>
        </p:txBody>
      </p:sp>
      <p:pic>
        <p:nvPicPr>
          <p:cNvPr id="2050" name="Picture 2" descr="http://3.bp.blogspot.com/-b_tI5oxhFW4/TllgMqK0EsI/AAAAAAAAABQ/TlOS9azrZCw/s1600/Vinagre-1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1" y="3228343"/>
            <a:ext cx="1188433" cy="22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ndesgoncalves.pt/mg/sites/default/files/lim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" y="5506740"/>
            <a:ext cx="1628321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asilescola.com/upload/conteudo/images/o-cido-sulfurico-um-composto-quimico-corrosivo-1305664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9" y="3505200"/>
            <a:ext cx="1299202" cy="12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eb.ccead.puc-rio.br/condigital/mvsl/museu%20virtual/curiosidades%20e%20descobertas/Estudo_reacoes/img/acido_sulfur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1111" r="4098" b="3446"/>
          <a:stretch/>
        </p:blipFill>
        <p:spPr bwMode="auto">
          <a:xfrm>
            <a:off x="2498695" y="5019350"/>
            <a:ext cx="1676400" cy="1499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o.all.biz/img/co/catalog/1090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46" y="3153341"/>
            <a:ext cx="1214277" cy="12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4709786" y="2679070"/>
            <a:ext cx="1828800" cy="381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Bases Fracas </a:t>
            </a:r>
            <a:endParaRPr lang="pt-PT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29940" y="2679070"/>
            <a:ext cx="1828800" cy="381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Bases Fortes</a:t>
            </a:r>
            <a:endParaRPr lang="pt-PT" dirty="0"/>
          </a:p>
        </p:txBody>
      </p:sp>
      <p:sp>
        <p:nvSpPr>
          <p:cNvPr id="13" name="Seta entalhada para a direita 12"/>
          <p:cNvSpPr/>
          <p:nvPr/>
        </p:nvSpPr>
        <p:spPr>
          <a:xfrm rot="5400000">
            <a:off x="5281284" y="4591758"/>
            <a:ext cx="685800" cy="4252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66" name="Picture 18" descr="http://imguol.com/2013/05/15/produtos-de-limpeza-1368632816686_956x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79" y="5226900"/>
            <a:ext cx="2844610" cy="1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ixabay.com/static/uploads/photo/2013/07/12/13/22/warning-14691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155">
            <a:off x="8186937" y="2523131"/>
            <a:ext cx="669138" cy="5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comofazer.org/wp-content/uploads/2011/10/Como-desentupir-can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89" y="3407474"/>
            <a:ext cx="1450973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ta para a direita 14"/>
          <p:cNvSpPr/>
          <p:nvPr/>
        </p:nvSpPr>
        <p:spPr>
          <a:xfrm>
            <a:off x="3467051" y="136076"/>
            <a:ext cx="2188762" cy="994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Um ácido pode ser anulado por uma base!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2807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Ácidos e bases: Evolução histórica dos conceitos</a:t>
            </a:r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822344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149"/>
                <a:gridCol w="2741149"/>
                <a:gridCol w="2741149"/>
              </a:tblGrid>
              <a:tr h="36323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ÁCIDO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BASE</a:t>
                      </a:r>
                      <a:endParaRPr lang="pt-PT" dirty="0"/>
                    </a:p>
                  </a:txBody>
                  <a:tcPr/>
                </a:tc>
              </a:tr>
              <a:tr h="1164333">
                <a:tc>
                  <a:txBody>
                    <a:bodyPr/>
                    <a:lstStyle/>
                    <a:p>
                      <a:r>
                        <a:rPr lang="pt-PT" dirty="0" smtClean="0"/>
                        <a:t>Robert Boyle</a:t>
                      </a:r>
                    </a:p>
                    <a:p>
                      <a:endParaRPr lang="pt-PT" dirty="0" smtClean="0"/>
                    </a:p>
                    <a:p>
                      <a:r>
                        <a:rPr lang="pt-PT" dirty="0" smtClean="0"/>
                        <a:t>1661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Sabor azedo, corrosivos, tornam-se</a:t>
                      </a:r>
                      <a:r>
                        <a:rPr lang="pt-PT" baseline="0" dirty="0" smtClean="0"/>
                        <a:t> menos ácidos quando combinados com uma base;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 Sabor amargo, untuosas </a:t>
                      </a:r>
                      <a:r>
                        <a:rPr lang="pt-PT" dirty="0" smtClean="0"/>
                        <a:t>ao tato, tornam-se</a:t>
                      </a:r>
                      <a:r>
                        <a:rPr lang="pt-PT" baseline="0" dirty="0" smtClean="0"/>
                        <a:t> menos alcalinas quando combinadas com um ácido;</a:t>
                      </a:r>
                      <a:endParaRPr lang="pt-PT" dirty="0"/>
                    </a:p>
                  </a:txBody>
                  <a:tcPr/>
                </a:tc>
              </a:tr>
              <a:tr h="626949">
                <a:tc>
                  <a:txBody>
                    <a:bodyPr/>
                    <a:lstStyle/>
                    <a:p>
                      <a:r>
                        <a:rPr lang="pt-PT" dirty="0" smtClean="0"/>
                        <a:t>Antoine</a:t>
                      </a:r>
                      <a:r>
                        <a:rPr lang="pt-PT" baseline="0" dirty="0" smtClean="0"/>
                        <a:t> Lavoisier</a:t>
                      </a:r>
                    </a:p>
                    <a:p>
                      <a:r>
                        <a:rPr lang="pt-PT" baseline="0" dirty="0" smtClean="0"/>
                        <a:t>1777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Continham</a:t>
                      </a:r>
                      <a:r>
                        <a:rPr lang="pt-PT" baseline="0" dirty="0" smtClean="0"/>
                        <a:t> oxigénio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1164333">
                <a:tc>
                  <a:txBody>
                    <a:bodyPr/>
                    <a:lstStyle/>
                    <a:p>
                      <a:r>
                        <a:rPr lang="pt-PT" dirty="0" smtClean="0"/>
                        <a:t>Svance Arrhenius </a:t>
                      </a:r>
                    </a:p>
                    <a:p>
                      <a:endParaRPr lang="pt-PT" dirty="0" smtClean="0"/>
                    </a:p>
                    <a:p>
                      <a:r>
                        <a:rPr lang="pt-PT" dirty="0" smtClean="0"/>
                        <a:t>1884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Substância</a:t>
                      </a:r>
                      <a:r>
                        <a:rPr lang="pt-PT" baseline="0" dirty="0" smtClean="0"/>
                        <a:t> contendo hidrogénio que, dissolvida em água, dá origem a iões hidrogénio.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Substância contendo OH que , dissolvida em água, se dissocia produzindo iões hidróxido.</a:t>
                      </a:r>
                      <a:endParaRPr lang="pt-PT" dirty="0"/>
                    </a:p>
                  </a:txBody>
                  <a:tcPr/>
                </a:tc>
              </a:tr>
              <a:tr h="1164333">
                <a:tc>
                  <a:txBody>
                    <a:bodyPr/>
                    <a:lstStyle/>
                    <a:p>
                      <a:r>
                        <a:rPr lang="pt-PT" dirty="0" smtClean="0"/>
                        <a:t>Johannes Lowry e Thomas Bronsted</a:t>
                      </a:r>
                    </a:p>
                    <a:p>
                      <a:endParaRPr lang="pt-PT" dirty="0" smtClean="0"/>
                    </a:p>
                    <a:p>
                      <a:r>
                        <a:rPr lang="pt-PT" dirty="0" smtClean="0"/>
                        <a:t>1923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Espécie</a:t>
                      </a:r>
                      <a:r>
                        <a:rPr lang="pt-PT" baseline="0" dirty="0" smtClean="0"/>
                        <a:t> que cede protões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Espécie que aceita protões</a:t>
                      </a:r>
                      <a:endParaRPr lang="pt-PT" dirty="0"/>
                    </a:p>
                  </a:txBody>
                  <a:tcPr/>
                </a:tc>
              </a:tr>
              <a:tr h="626949">
                <a:tc>
                  <a:txBody>
                    <a:bodyPr/>
                    <a:lstStyle/>
                    <a:p>
                      <a:r>
                        <a:rPr lang="pt-PT" dirty="0" smtClean="0"/>
                        <a:t>Gilbert</a:t>
                      </a:r>
                      <a:r>
                        <a:rPr lang="pt-PT" baseline="0" dirty="0" smtClean="0"/>
                        <a:t> N. Lewis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Espécie</a:t>
                      </a:r>
                      <a:r>
                        <a:rPr lang="pt-PT" baseline="0" dirty="0" smtClean="0"/>
                        <a:t> que aceita um par de eletrões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Espécie que dá um par de eletrões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159"/>
          <p:cNvSpPr>
            <a:spLocks noChangeArrowheads="1"/>
          </p:cNvSpPr>
          <p:nvPr/>
        </p:nvSpPr>
        <p:spPr bwMode="auto">
          <a:xfrm>
            <a:off x="3707904" y="5157192"/>
            <a:ext cx="7191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PT" altLang="pt-PT">
                <a:solidFill>
                  <a:schemeClr val="bg2"/>
                </a:solidFill>
              </a:rPr>
              <a:t>ácido</a:t>
            </a:r>
          </a:p>
        </p:txBody>
      </p:sp>
      <p:sp>
        <p:nvSpPr>
          <p:cNvPr id="8" name="AutoShape 161"/>
          <p:cNvSpPr>
            <a:spLocks noChangeArrowheads="1"/>
          </p:cNvSpPr>
          <p:nvPr/>
        </p:nvSpPr>
        <p:spPr bwMode="auto">
          <a:xfrm>
            <a:off x="4283968" y="5517232"/>
            <a:ext cx="647700" cy="144462"/>
          </a:xfrm>
          <a:prstGeom prst="curvedUpArrow">
            <a:avLst>
              <a:gd name="adj1" fmla="val 89671"/>
              <a:gd name="adj2" fmla="val 179341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PT" altLang="pt-PT"/>
          </a:p>
        </p:txBody>
      </p:sp>
      <p:sp>
        <p:nvSpPr>
          <p:cNvPr id="9" name="Text Box 162"/>
          <p:cNvSpPr txBox="1">
            <a:spLocks noChangeArrowheads="1"/>
          </p:cNvSpPr>
          <p:nvPr/>
        </p:nvSpPr>
        <p:spPr bwMode="auto">
          <a:xfrm>
            <a:off x="4716016" y="508518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PT" altLang="pt-PT" b="1" dirty="0">
                <a:solidFill>
                  <a:srgbClr val="FFCC00"/>
                </a:solidFill>
              </a:rPr>
              <a:t>H</a:t>
            </a:r>
            <a:r>
              <a:rPr lang="pt-PT" altLang="pt-PT" b="1" baseline="30000" dirty="0">
                <a:solidFill>
                  <a:srgbClr val="FFCC00"/>
                </a:solidFill>
              </a:rPr>
              <a:t>+</a:t>
            </a:r>
          </a:p>
        </p:txBody>
      </p:sp>
      <p:sp>
        <p:nvSpPr>
          <p:cNvPr id="10" name="Oval 163"/>
          <p:cNvSpPr>
            <a:spLocks noChangeArrowheads="1"/>
          </p:cNvSpPr>
          <p:nvPr/>
        </p:nvSpPr>
        <p:spPr bwMode="auto">
          <a:xfrm>
            <a:off x="7452320" y="5229200"/>
            <a:ext cx="7191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PT" altLang="pt-PT" dirty="0">
                <a:solidFill>
                  <a:schemeClr val="bg2"/>
                </a:solidFill>
              </a:rPr>
              <a:t>base</a:t>
            </a:r>
          </a:p>
        </p:txBody>
      </p:sp>
      <p:sp>
        <p:nvSpPr>
          <p:cNvPr id="11" name="AutoShape 166"/>
          <p:cNvSpPr>
            <a:spLocks noChangeArrowheads="1"/>
          </p:cNvSpPr>
          <p:nvPr/>
        </p:nvSpPr>
        <p:spPr bwMode="auto">
          <a:xfrm flipV="1">
            <a:off x="6732240" y="5157192"/>
            <a:ext cx="792163" cy="215900"/>
          </a:xfrm>
          <a:prstGeom prst="curvedUpArrow">
            <a:avLst>
              <a:gd name="adj1" fmla="val 73382"/>
              <a:gd name="adj2" fmla="val 14676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PT" altLang="pt-PT"/>
          </a:p>
        </p:txBody>
      </p:sp>
      <p:sp>
        <p:nvSpPr>
          <p:cNvPr id="12" name="Text Box 167"/>
          <p:cNvSpPr txBox="1">
            <a:spLocks noChangeArrowheads="1"/>
          </p:cNvSpPr>
          <p:nvPr/>
        </p:nvSpPr>
        <p:spPr bwMode="auto">
          <a:xfrm>
            <a:off x="6516216" y="5373216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PT" altLang="pt-PT" b="1" dirty="0">
                <a:solidFill>
                  <a:srgbClr val="FFCC00"/>
                </a:solidFill>
              </a:rPr>
              <a:t>H</a:t>
            </a:r>
            <a:r>
              <a:rPr lang="pt-PT" altLang="pt-PT" b="1" baseline="30000" dirty="0">
                <a:solidFill>
                  <a:srgbClr val="FFCC00"/>
                </a:solidFill>
              </a:rPr>
              <a:t>+</a:t>
            </a:r>
          </a:p>
        </p:txBody>
      </p:sp>
      <p:sp>
        <p:nvSpPr>
          <p:cNvPr id="13" name="AutoShape 171"/>
          <p:cNvSpPr>
            <a:spLocks noChangeArrowheads="1"/>
          </p:cNvSpPr>
          <p:nvPr/>
        </p:nvSpPr>
        <p:spPr bwMode="auto">
          <a:xfrm>
            <a:off x="0" y="4648200"/>
            <a:ext cx="539552" cy="720080"/>
          </a:xfrm>
          <a:prstGeom prst="curvedRightArrow">
            <a:avLst>
              <a:gd name="adj1" fmla="val 1386"/>
              <a:gd name="adj2" fmla="val 46765"/>
              <a:gd name="adj3" fmla="val 33333"/>
            </a:avLst>
          </a:prstGeom>
          <a:solidFill>
            <a:srgbClr val="FF6600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PT" altLang="pt-PT">
              <a:solidFill>
                <a:srgbClr val="FF9900"/>
              </a:solidFill>
            </a:endParaRPr>
          </a:p>
        </p:txBody>
      </p:sp>
      <p:sp>
        <p:nvSpPr>
          <p:cNvPr id="14" name="Nuvem 13"/>
          <p:cNvSpPr/>
          <p:nvPr/>
        </p:nvSpPr>
        <p:spPr>
          <a:xfrm>
            <a:off x="5791200" y="685800"/>
            <a:ext cx="3200400" cy="7620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(Manual página 91)</a:t>
            </a:r>
            <a:endParaRPr lang="pt-PT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Reação de auto ionização da água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09120"/>
          </a:xfrm>
        </p:spPr>
        <p:txBody>
          <a:bodyPr/>
          <a:lstStyle/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AutoShape 169"/>
          <p:cNvSpPr>
            <a:spLocks noChangeArrowheads="1"/>
          </p:cNvSpPr>
          <p:nvPr/>
        </p:nvSpPr>
        <p:spPr bwMode="auto">
          <a:xfrm rot="16033067">
            <a:off x="2356094" y="1647662"/>
            <a:ext cx="431800" cy="1314576"/>
          </a:xfrm>
          <a:prstGeom prst="curvedRightArrow">
            <a:avLst>
              <a:gd name="adj1" fmla="val 1386"/>
              <a:gd name="adj2" fmla="val 46765"/>
              <a:gd name="adj3" fmla="val 33333"/>
            </a:avLst>
          </a:prstGeom>
          <a:solidFill>
            <a:srgbClr val="FF6600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PT" altLang="pt-PT">
              <a:solidFill>
                <a:srgbClr val="FF9900"/>
              </a:solidFill>
            </a:endParaRPr>
          </a:p>
        </p:txBody>
      </p:sp>
      <p:sp>
        <p:nvSpPr>
          <p:cNvPr id="11" name="Text Box 162"/>
          <p:cNvSpPr txBox="1">
            <a:spLocks noChangeArrowheads="1"/>
          </p:cNvSpPr>
          <p:nvPr/>
        </p:nvSpPr>
        <p:spPr bwMode="auto">
          <a:xfrm>
            <a:off x="2209800" y="2590800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PT" altLang="pt-PT" b="1" dirty="0">
                <a:solidFill>
                  <a:srgbClr val="FFCC00"/>
                </a:solidFill>
              </a:rPr>
              <a:t>H</a:t>
            </a:r>
            <a:r>
              <a:rPr lang="pt-PT" altLang="pt-PT" b="1" baseline="30000" dirty="0">
                <a:solidFill>
                  <a:srgbClr val="FFCC00"/>
                </a:solidFill>
              </a:rPr>
              <a:t>+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48691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solidFill>
                  <a:schemeClr val="bg1"/>
                </a:solidFill>
              </a:rPr>
              <a:t>A água, tal como as antocianinas, é uma </a:t>
            </a:r>
            <a:r>
              <a:rPr lang="pt-PT" sz="2400" b="1" dirty="0" smtClean="0">
                <a:solidFill>
                  <a:srgbClr val="CC0000"/>
                </a:solidFill>
              </a:rPr>
              <a:t>espécie química anfotérica ou anfiprótica</a:t>
            </a:r>
            <a:r>
              <a:rPr lang="pt-PT" sz="2400" dirty="0" smtClean="0">
                <a:solidFill>
                  <a:schemeClr val="bg1"/>
                </a:solidFill>
              </a:rPr>
              <a:t>, ou seja, pode funcionar ora como ácidos ora como bases conforme as condições em que reagem. 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314096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            </a:t>
            </a:r>
            <a:r>
              <a:rPr lang="pt-PT" dirty="0" smtClean="0">
                <a:solidFill>
                  <a:schemeClr val="bg1"/>
                </a:solidFill>
              </a:rPr>
              <a:t>confere as propriedades ácidas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          confere as propriedades básicas  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endParaRPr lang="pt-PT" dirty="0" smtClean="0">
              <a:solidFill>
                <a:schemeClr val="bg1"/>
              </a:solidFill>
            </a:endParaRP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73016"/>
            <a:ext cx="590550" cy="304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149080"/>
            <a:ext cx="457200" cy="304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Picture 3" descr="9017D2C2"/>
          <p:cNvPicPr>
            <a:picLocks noChangeAspect="1" noChangeArrowheads="1"/>
          </p:cNvPicPr>
          <p:nvPr/>
        </p:nvPicPr>
        <p:blipFill>
          <a:blip r:embed="rId4" cstate="print"/>
          <a:srcRect l="13998" t="11621" r="8499" b="7014"/>
          <a:stretch>
            <a:fillRect/>
          </a:stretch>
        </p:blipFill>
        <p:spPr bwMode="auto">
          <a:xfrm>
            <a:off x="5105400" y="2819400"/>
            <a:ext cx="1595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762000" y="1219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732790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pt-PT" sz="2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 (l) +H</a:t>
            </a:r>
            <a:r>
              <a:rPr kumimoji="0" lang="pt-PT" sz="2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 (l)          OH⁻(aq) +H₃O⁺</a:t>
            </a:r>
            <a:r>
              <a:rPr kumimoji="0" lang="pt-PT" sz="2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(aq)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exão recta unidireccional 31"/>
          <p:cNvCxnSpPr/>
          <p:nvPr/>
        </p:nvCxnSpPr>
        <p:spPr>
          <a:xfrm>
            <a:off x="3657600" y="16002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375</Words>
  <Application>Microsoft Office PowerPoint</Application>
  <PresentationFormat>Apresentação no Ecrã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Apresentação do PowerPoint</vt:lpstr>
      <vt:lpstr>Apresentação do PowerPoint</vt:lpstr>
      <vt:lpstr>Materiais</vt:lpstr>
      <vt:lpstr>Apresentação do PowerPoint</vt:lpstr>
      <vt:lpstr>Apresentação do PowerPoint</vt:lpstr>
      <vt:lpstr>Apresentação do PowerPoint</vt:lpstr>
      <vt:lpstr>Apresentação do PowerPoint</vt:lpstr>
      <vt:lpstr>Ácidos e bases: Evolução histórica dos conceitos</vt:lpstr>
      <vt:lpstr>Reação de auto ionização da água</vt:lpstr>
      <vt:lpstr>Escala de pH</vt:lpstr>
      <vt:lpstr>Caráter Químico</vt:lpstr>
      <vt:lpstr>Medição do pH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</dc:creator>
  <cp:lastModifiedBy>Ema Nice Paes</cp:lastModifiedBy>
  <cp:revision>29</cp:revision>
  <dcterms:created xsi:type="dcterms:W3CDTF">2015-02-23T15:00:44Z</dcterms:created>
  <dcterms:modified xsi:type="dcterms:W3CDTF">2015-03-16T09:02:21Z</dcterms:modified>
</cp:coreProperties>
</file>