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6" r:id="rId2"/>
    <p:sldMasterId id="2147483708" r:id="rId3"/>
  </p:sldMasterIdLst>
  <p:sldIdLst>
    <p:sldId id="281" r:id="rId4"/>
    <p:sldId id="282" r:id="rId5"/>
    <p:sldId id="288" r:id="rId6"/>
    <p:sldId id="290" r:id="rId7"/>
    <p:sldId id="291" r:id="rId8"/>
    <p:sldId id="280" r:id="rId9"/>
    <p:sldId id="292" r:id="rId10"/>
    <p:sldId id="265" r:id="rId11"/>
    <p:sldId id="261" r:id="rId12"/>
    <p:sldId id="274" r:id="rId13"/>
    <p:sldId id="273" r:id="rId14"/>
    <p:sldId id="276" r:id="rId15"/>
    <p:sldId id="266" r:id="rId16"/>
    <p:sldId id="295" r:id="rId17"/>
    <p:sldId id="278" r:id="rId18"/>
    <p:sldId id="293" r:id="rId19"/>
    <p:sldId id="294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81D"/>
    <a:srgbClr val="00C302"/>
    <a:srgbClr val="9AFCC8"/>
    <a:srgbClr val="4E98FF"/>
    <a:srgbClr val="0CB0FF"/>
    <a:srgbClr val="FFD3EA"/>
    <a:srgbClr val="FD8D31"/>
    <a:srgbClr val="9B561E"/>
    <a:srgbClr val="FDDA37"/>
    <a:srgbClr val="06C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65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2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81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17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69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5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3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9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9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9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5AF9C84-B698-6F4D-81F8-E630CC3FE7B8}" type="datetimeFigureOut">
              <a:rPr lang="en-US" smtClean="0"/>
              <a:t>19-Dec-13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32C1F3A-37C5-DD4D-819E-B46D2FDB20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0.png"/><Relationship Id="rId7" Type="http://schemas.openxmlformats.org/officeDocument/2006/relationships/slide" Target="slide1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icardo\Desktop\wallpaper_IST_Azul_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1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76806" y="1213337"/>
            <a:ext cx="3033044" cy="157716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Simplicity</a:t>
            </a:r>
            <a:endParaRPr lang="pt-PT" sz="3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007370" y="1213337"/>
            <a:ext cx="3033044" cy="157716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Usability</a:t>
            </a:r>
            <a:endParaRPr lang="pt-PT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876806" y="3893475"/>
            <a:ext cx="3033044" cy="157716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Learnability</a:t>
            </a:r>
            <a:endParaRPr lang="pt-PT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007370" y="3893475"/>
            <a:ext cx="3033044" cy="157716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Predictability</a:t>
            </a:r>
            <a:endParaRPr lang="pt-PT" sz="3600" b="1" dirty="0"/>
          </a:p>
        </p:txBody>
      </p:sp>
    </p:spTree>
    <p:extLst>
      <p:ext uri="{BB962C8B-B14F-4D97-AF65-F5344CB8AC3E}">
        <p14:creationId xmlns:p14="http://schemas.microsoft.com/office/powerpoint/2010/main" val="18112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46334" y="940772"/>
            <a:ext cx="3390831" cy="545123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Rotation Per Minute</a:t>
            </a:r>
            <a:endParaRPr lang="pt-PT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610169" y="940772"/>
            <a:ext cx="3267739" cy="545123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/>
              <a:t>Heart Beats Per Minute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39786" y="2110150"/>
            <a:ext cx="2191390" cy="615461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ECG Graphic</a:t>
            </a:r>
            <a:endParaRPr lang="pt-PT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722168" y="3033341"/>
            <a:ext cx="1226627" cy="615461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Timer</a:t>
            </a:r>
            <a:endParaRPr lang="pt-PT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722168" y="4039300"/>
            <a:ext cx="1226627" cy="615461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Grade</a:t>
            </a:r>
            <a:endParaRPr lang="pt-PT" sz="2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463294" y="5239643"/>
            <a:ext cx="5744374" cy="73563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 smtClean="0"/>
              <a:t>Information about health</a:t>
            </a:r>
            <a:endParaRPr lang="pt-PT" sz="4000" b="1" dirty="0"/>
          </a:p>
        </p:txBody>
      </p:sp>
    </p:spTree>
    <p:extLst>
      <p:ext uri="{BB962C8B-B14F-4D97-AF65-F5344CB8AC3E}">
        <p14:creationId xmlns:p14="http://schemas.microsoft.com/office/powerpoint/2010/main" val="5299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3365" y="24264"/>
            <a:ext cx="38686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 smtClean="0">
                <a:solidFill>
                  <a:schemeClr val="bg1"/>
                </a:solidFill>
              </a:rPr>
              <a:t>Musicleta</a:t>
            </a:r>
          </a:p>
          <a:p>
            <a:r>
              <a:rPr lang="pt-PT" sz="2400" b="1" dirty="0" smtClean="0">
                <a:solidFill>
                  <a:schemeClr val="bg1"/>
                </a:solidFill>
              </a:rPr>
              <a:t>Evaluate yourself </a:t>
            </a:r>
          </a:p>
          <a:p>
            <a:r>
              <a:rPr lang="pt-PT" sz="2400" b="1" dirty="0" smtClean="0">
                <a:solidFill>
                  <a:schemeClr val="bg1"/>
                </a:solidFill>
              </a:rPr>
              <a:t>and keep track of </a:t>
            </a:r>
          </a:p>
          <a:p>
            <a:r>
              <a:rPr lang="pt-PT" sz="2400" b="1" dirty="0" smtClean="0">
                <a:solidFill>
                  <a:schemeClr val="bg1"/>
                </a:solidFill>
              </a:rPr>
              <a:t>your condition!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3365" y="2831123"/>
            <a:ext cx="3390727" cy="3475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/>
              <a:t>someone@musicleta.pt</a:t>
            </a:r>
            <a:endParaRPr lang="pt-PT" dirty="0"/>
          </a:p>
        </p:txBody>
      </p:sp>
      <p:sp>
        <p:nvSpPr>
          <p:cNvPr id="8" name="Rectangle 7"/>
          <p:cNvSpPr/>
          <p:nvPr/>
        </p:nvSpPr>
        <p:spPr>
          <a:xfrm>
            <a:off x="4733365" y="3331043"/>
            <a:ext cx="3390727" cy="3475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/>
              <a:t>password</a:t>
            </a:r>
            <a:endParaRPr lang="pt-PT" dirty="0"/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5468814" y="4079631"/>
            <a:ext cx="1916723" cy="685800"/>
          </a:xfrm>
          <a:prstGeom prst="actionButtonBlank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SIGN IN</a:t>
            </a:r>
            <a:endParaRPr lang="pt-PT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33365" y="4958862"/>
            <a:ext cx="5908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Can’t Access Your account?</a:t>
            </a:r>
          </a:p>
          <a:p>
            <a:endParaRPr lang="pt-PT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Not Registered? Do it now!</a:t>
            </a: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media.vector4free.com/normal/ECG-abstract-vector-background-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96639" y="-23517"/>
            <a:ext cx="1547361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alphaModFix amt="58000"/>
          </a:blip>
          <a:srcRect t="14209" r="2566" b="12806"/>
          <a:stretch/>
        </p:blipFill>
        <p:spPr>
          <a:xfrm>
            <a:off x="0" y="0"/>
            <a:ext cx="9155098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60725" y="6136174"/>
            <a:ext cx="7003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elvetica"/>
                <a:cs typeface="Helvetica"/>
              </a:rPr>
              <a:t>M</a:t>
            </a:r>
            <a:r>
              <a:rPr lang="en-US" sz="3600" dirty="0" err="1" smtClean="0">
                <a:solidFill>
                  <a:schemeClr val="bg1"/>
                </a:solidFill>
                <a:latin typeface="Helvetica"/>
                <a:cs typeface="Helvetica"/>
              </a:rPr>
              <a:t>usicleta</a:t>
            </a:r>
            <a:endParaRPr lang="en-US" sz="36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1652" y="4856672"/>
            <a:ext cx="1837939" cy="1719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189" y="1017093"/>
            <a:ext cx="1890828" cy="189082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4257" y="299648"/>
            <a:ext cx="1833817" cy="17284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bg2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How 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many </a:t>
            </a:r>
            <a:r>
              <a:rPr lang="en-US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rotations are 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you </a:t>
            </a:r>
            <a:r>
              <a:rPr lang="en-US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pedaling per minute (RPM)</a:t>
            </a:r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  <a:p>
            <a:pPr algn="ctr"/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0786" y="2351276"/>
            <a:ext cx="1751481" cy="16508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Rockwell" panose="02060603020205020403" pitchFamily="18" charset="0"/>
              </a:rPr>
              <a:t>How many times your heart beats per minute (BPM</a:t>
            </a:r>
            <a:r>
              <a:rPr lang="en-US" sz="1400" b="1" dirty="0" smtClean="0">
                <a:solidFill>
                  <a:schemeClr val="bg2"/>
                </a:solidFill>
              </a:rPr>
              <a:t>)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51750" y="3176704"/>
            <a:ext cx="1521989" cy="149591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000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841994" y="1021628"/>
            <a:ext cx="1492712" cy="143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000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10523" y="-23517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00:00</a:t>
            </a:r>
            <a:endParaRPr lang="pt-PT" sz="36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Action Button: Custom 7">
            <a:hlinkClick r:id="" action="ppaction://hlinkshowjump?jump=nextslide" highlightClick="1"/>
          </p:cNvPr>
          <p:cNvSpPr/>
          <p:nvPr/>
        </p:nvSpPr>
        <p:spPr>
          <a:xfrm>
            <a:off x="3334706" y="2907921"/>
            <a:ext cx="2760785" cy="1501852"/>
          </a:xfrm>
          <a:prstGeom prst="actionButtonBlank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Your life starts here!</a:t>
            </a:r>
          </a:p>
          <a:p>
            <a:pPr algn="ctr"/>
            <a:r>
              <a:rPr lang="pt-PT" sz="6000" b="1" dirty="0" smtClean="0"/>
              <a:t>BEGIN</a:t>
            </a:r>
            <a:endParaRPr lang="pt-PT" sz="6000" b="1" dirty="0"/>
          </a:p>
        </p:txBody>
      </p:sp>
    </p:spTree>
    <p:extLst>
      <p:ext uri="{BB962C8B-B14F-4D97-AF65-F5344CB8AC3E}">
        <p14:creationId xmlns:p14="http://schemas.microsoft.com/office/powerpoint/2010/main" val="8443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media.vector4free.com/normal/ECG-abstract-vector-background-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96639" y="-23517"/>
            <a:ext cx="1547361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alphaModFix amt="58000"/>
          </a:blip>
          <a:srcRect t="14209" r="2566" b="12806"/>
          <a:stretch/>
        </p:blipFill>
        <p:spPr>
          <a:xfrm>
            <a:off x="0" y="0"/>
            <a:ext cx="9155098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60725" y="6136174"/>
            <a:ext cx="7003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elvetica"/>
                <a:cs typeface="Helvetica"/>
              </a:rPr>
              <a:t>M</a:t>
            </a:r>
            <a:r>
              <a:rPr lang="en-US" sz="3600" dirty="0" err="1" smtClean="0">
                <a:solidFill>
                  <a:schemeClr val="bg1"/>
                </a:solidFill>
                <a:latin typeface="Helvetica"/>
                <a:cs typeface="Helvetica"/>
              </a:rPr>
              <a:t>usicleta</a:t>
            </a:r>
            <a:endParaRPr lang="en-US" sz="36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1652" y="4856672"/>
            <a:ext cx="1837939" cy="1719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189" y="1017093"/>
            <a:ext cx="1890828" cy="189082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4257" y="299648"/>
            <a:ext cx="1833817" cy="17284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bg2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How 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many </a:t>
            </a:r>
            <a:r>
              <a:rPr lang="en-US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rotations are 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you </a:t>
            </a:r>
            <a:r>
              <a:rPr lang="en-US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pedaling per minute (RPM)</a:t>
            </a:r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  <a:p>
            <a:pPr algn="ctr"/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0786" y="2351276"/>
            <a:ext cx="1751481" cy="16508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Rockwell" panose="02060603020205020403" pitchFamily="18" charset="0"/>
              </a:rPr>
              <a:t>How many times your heart beats per minute (BPM</a:t>
            </a:r>
            <a:r>
              <a:rPr lang="en-US" sz="1400" b="1" dirty="0" smtClean="0">
                <a:solidFill>
                  <a:schemeClr val="bg2"/>
                </a:solidFill>
              </a:rPr>
              <a:t>)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51750" y="3176704"/>
            <a:ext cx="1521989" cy="149591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155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841994" y="1021628"/>
            <a:ext cx="1492712" cy="143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132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10523" y="-23517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00:43</a:t>
            </a:r>
            <a:endParaRPr lang="pt-PT" sz="36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4351282" y="4430186"/>
            <a:ext cx="3003934" cy="521079"/>
          </a:xfrm>
          <a:prstGeom prst="actionButtonBlank">
            <a:avLst/>
          </a:prstGeom>
          <a:solidFill>
            <a:srgbClr val="00C30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Health And Diet Tips</a:t>
            </a:r>
            <a:endParaRPr lang="pt-PT" sz="2000" b="1" dirty="0"/>
          </a:p>
        </p:txBody>
      </p:sp>
      <p:sp>
        <p:nvSpPr>
          <p:cNvPr id="6" name="Action Button: Custom 5">
            <a:hlinkClick r:id="rId7" action="ppaction://hlinksldjump" highlightClick="1"/>
          </p:cNvPr>
          <p:cNvSpPr/>
          <p:nvPr/>
        </p:nvSpPr>
        <p:spPr>
          <a:xfrm>
            <a:off x="3070033" y="5177890"/>
            <a:ext cx="3003934" cy="538335"/>
          </a:xfrm>
          <a:prstGeom prst="actionButtonBlank">
            <a:avLst/>
          </a:prstGeom>
          <a:solidFill>
            <a:srgbClr val="00C30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Fun facts about your heart</a:t>
            </a:r>
          </a:p>
        </p:txBody>
      </p:sp>
      <p:sp>
        <p:nvSpPr>
          <p:cNvPr id="7" name="Action Button: Custom 6">
            <a:hlinkClick r:id="rId8" action="ppaction://hlinksldjump" highlightClick="1"/>
          </p:cNvPr>
          <p:cNvSpPr/>
          <p:nvPr/>
        </p:nvSpPr>
        <p:spPr>
          <a:xfrm>
            <a:off x="5366385" y="3732965"/>
            <a:ext cx="3003934" cy="538335"/>
          </a:xfrm>
          <a:prstGeom prst="actionButtonBlank">
            <a:avLst/>
          </a:prstGeom>
          <a:solidFill>
            <a:srgbClr val="00C30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Fitness Tips</a:t>
            </a:r>
          </a:p>
        </p:txBody>
      </p:sp>
      <p:sp>
        <p:nvSpPr>
          <p:cNvPr id="8" name="Action Button: Custom 7">
            <a:hlinkClick r:id="rId9" action="ppaction://hlinksldjump" highlightClick="1"/>
          </p:cNvPr>
          <p:cNvSpPr/>
          <p:nvPr/>
        </p:nvSpPr>
        <p:spPr>
          <a:xfrm>
            <a:off x="1" y="6338847"/>
            <a:ext cx="1186526" cy="530395"/>
          </a:xfrm>
          <a:prstGeom prst="actionButtonBlank">
            <a:avLst/>
          </a:prstGeom>
          <a:solidFill>
            <a:srgbClr val="00C302"/>
          </a:solidFill>
          <a:ln>
            <a:solidFill>
              <a:srgbClr val="0E8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END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14055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.vector4free.com/normal/ECG-abstract-vector-background-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78522" y="-23517"/>
            <a:ext cx="1565478" cy="6698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alphaModFix amt="58000"/>
          </a:blip>
          <a:srcRect t="14209" r="2566" b="12806"/>
          <a:stretch/>
        </p:blipFill>
        <p:spPr>
          <a:xfrm>
            <a:off x="0" y="-15285"/>
            <a:ext cx="9175503" cy="6873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457" y="6186858"/>
            <a:ext cx="260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elvetica"/>
                <a:cs typeface="Helvetica"/>
              </a:rPr>
              <a:t>M</a:t>
            </a:r>
            <a:r>
              <a:rPr lang="en-US" sz="3600" dirty="0" err="1" smtClean="0">
                <a:solidFill>
                  <a:schemeClr val="bg1"/>
                </a:solidFill>
                <a:latin typeface="Helvetica"/>
                <a:cs typeface="Helvetica"/>
              </a:rPr>
              <a:t>usicleta</a:t>
            </a:r>
            <a:endParaRPr lang="en-US" sz="36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013" y="4856672"/>
            <a:ext cx="1837939" cy="1719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8619" y="-26274"/>
            <a:ext cx="1569969" cy="156996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94760" y="299648"/>
            <a:ext cx="1833817" cy="17284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bg2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How 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many </a:t>
            </a:r>
            <a:r>
              <a:rPr lang="en-US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rotations are 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you </a:t>
            </a:r>
            <a:r>
              <a:rPr lang="en-US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pedaling per minute (RPM)</a:t>
            </a:r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  <a:p>
            <a:pPr algn="ctr"/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3534" y="2452628"/>
            <a:ext cx="1751481" cy="16508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Rockwell" panose="02060603020205020403" pitchFamily="18" charset="0"/>
              </a:rPr>
              <a:t>How many times your heart beats per minute (BPM</a:t>
            </a:r>
            <a:r>
              <a:rPr lang="en-US" sz="1400" b="1" dirty="0" smtClean="0">
                <a:solidFill>
                  <a:schemeClr val="bg2"/>
                </a:solidFill>
              </a:rPr>
              <a:t>)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8825" y="2028109"/>
            <a:ext cx="4225175" cy="4805079"/>
          </a:xfrm>
          <a:prstGeom prst="rect">
            <a:avLst/>
          </a:prstGeom>
          <a:solidFill>
            <a:schemeClr val="accent3">
              <a:lumMod val="75000"/>
              <a:alpha val="57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--Drink </a:t>
            </a:r>
            <a:r>
              <a:rPr lang="en-US" b="1" dirty="0"/>
              <a:t>plenty of water or other calorie-free </a:t>
            </a:r>
            <a:r>
              <a:rPr lang="en-US" b="1" dirty="0" smtClean="0"/>
              <a:t>beverages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--</a:t>
            </a:r>
            <a:r>
              <a:rPr lang="en-US" b="1" dirty="0"/>
              <a:t>Think about what you can add to your diet, not what you should take away.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--Eat </a:t>
            </a:r>
            <a:r>
              <a:rPr lang="en-US" b="1" dirty="0"/>
              <a:t>several mini-meals during the day</a:t>
            </a:r>
            <a:r>
              <a:rPr lang="en-US" b="1" dirty="0" smtClean="0"/>
              <a:t>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--Stock </a:t>
            </a:r>
            <a:r>
              <a:rPr lang="en-US" b="1" dirty="0"/>
              <a:t>your kitchen with healthy convenience </a:t>
            </a:r>
            <a:r>
              <a:rPr lang="en-US" b="1" dirty="0" smtClean="0"/>
              <a:t>foods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--</a:t>
            </a:r>
            <a:r>
              <a:rPr lang="en-US" b="1" dirty="0"/>
              <a:t>Use non-food alternatives to cope with </a:t>
            </a:r>
            <a:r>
              <a:rPr lang="en-US" b="1" dirty="0" smtClean="0"/>
              <a:t>stress</a:t>
            </a:r>
          </a:p>
          <a:p>
            <a:pPr algn="ctr"/>
            <a:endParaRPr lang="en-US" b="1" dirty="0"/>
          </a:p>
          <a:p>
            <a:pPr algn="ctr"/>
            <a:r>
              <a:rPr lang="pt-PT" b="1" dirty="0" smtClean="0"/>
              <a:t>--Be </a:t>
            </a:r>
            <a:r>
              <a:rPr lang="pt-PT" b="1" dirty="0"/>
              <a:t>physically </a:t>
            </a:r>
            <a:r>
              <a:rPr lang="pt-PT" b="1" dirty="0" smtClean="0"/>
              <a:t>active</a:t>
            </a:r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1767582" y="3319091"/>
            <a:ext cx="1521989" cy="149591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155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050301" y="1149054"/>
            <a:ext cx="1492712" cy="143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132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9469" y="0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00:43</a:t>
            </a:r>
            <a:endParaRPr lang="pt-PT" sz="36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18826" y="1543695"/>
            <a:ext cx="4225173" cy="484414"/>
          </a:xfrm>
          <a:prstGeom prst="rect">
            <a:avLst/>
          </a:prstGeom>
          <a:solidFill>
            <a:schemeClr val="accent3">
              <a:lumMod val="75000"/>
              <a:alpha val="57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Health and diet tips</a:t>
            </a:r>
            <a:endParaRPr lang="pt-PT" sz="2000" b="1" dirty="0"/>
          </a:p>
        </p:txBody>
      </p:sp>
      <p:sp>
        <p:nvSpPr>
          <p:cNvPr id="3" name="Action Button: Custom 2">
            <a:hlinkClick r:id="rId7" action="ppaction://hlinksldjump" highlightClick="1"/>
          </p:cNvPr>
          <p:cNvSpPr/>
          <p:nvPr/>
        </p:nvSpPr>
        <p:spPr>
          <a:xfrm>
            <a:off x="7578522" y="646331"/>
            <a:ext cx="1565435" cy="630676"/>
          </a:xfrm>
          <a:prstGeom prst="actionButtonBlank">
            <a:avLst/>
          </a:prstGeom>
          <a:solidFill>
            <a:srgbClr val="00C30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&lt; Go Back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15348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.vector4free.com/normal/ECG-abstract-vector-background-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78522" y="-23517"/>
            <a:ext cx="1565478" cy="6698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alphaModFix amt="58000"/>
          </a:blip>
          <a:srcRect t="14209" r="2566" b="12806"/>
          <a:stretch/>
        </p:blipFill>
        <p:spPr>
          <a:xfrm>
            <a:off x="0" y="-15285"/>
            <a:ext cx="9175503" cy="6873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457" y="6186858"/>
            <a:ext cx="260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elvetica"/>
                <a:cs typeface="Helvetica"/>
              </a:rPr>
              <a:t>M</a:t>
            </a:r>
            <a:r>
              <a:rPr lang="en-US" sz="3600" dirty="0" err="1" smtClean="0">
                <a:solidFill>
                  <a:schemeClr val="bg1"/>
                </a:solidFill>
                <a:latin typeface="Helvetica"/>
                <a:cs typeface="Helvetica"/>
              </a:rPr>
              <a:t>usicleta</a:t>
            </a:r>
            <a:endParaRPr lang="en-US" sz="36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013" y="4856672"/>
            <a:ext cx="1837939" cy="1719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8619" y="-26274"/>
            <a:ext cx="1569969" cy="156996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94760" y="299648"/>
            <a:ext cx="1833817" cy="17284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bg2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How 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many </a:t>
            </a:r>
            <a:r>
              <a:rPr lang="en-US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rotations are 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you </a:t>
            </a:r>
            <a:r>
              <a:rPr lang="en-US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pedaling per minute (RPM)</a:t>
            </a:r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  <a:p>
            <a:pPr algn="ctr"/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3534" y="2452628"/>
            <a:ext cx="1751481" cy="16508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Rockwell" panose="02060603020205020403" pitchFamily="18" charset="0"/>
              </a:rPr>
              <a:t>How many times your heart beats per minute (BPM</a:t>
            </a:r>
            <a:r>
              <a:rPr lang="en-US" sz="1400" b="1" dirty="0" smtClean="0">
                <a:solidFill>
                  <a:schemeClr val="bg2"/>
                </a:solidFill>
              </a:rPr>
              <a:t>)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67582" y="3319091"/>
            <a:ext cx="1521989" cy="149591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155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050301" y="1149054"/>
            <a:ext cx="1492712" cy="143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132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9469" y="0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00:43</a:t>
            </a:r>
            <a:endParaRPr lang="pt-PT" sz="36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83696" y="1543694"/>
            <a:ext cx="5360304" cy="484414"/>
          </a:xfrm>
          <a:prstGeom prst="rect">
            <a:avLst/>
          </a:prstGeom>
          <a:solidFill>
            <a:schemeClr val="accent3">
              <a:lumMod val="75000"/>
              <a:alpha val="57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Fun facts about your heart</a:t>
            </a:r>
            <a:endParaRPr lang="pt-PT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3783696" y="2059640"/>
            <a:ext cx="5391807" cy="4805079"/>
          </a:xfrm>
          <a:prstGeom prst="rect">
            <a:avLst/>
          </a:prstGeom>
          <a:solidFill>
            <a:schemeClr val="accent3">
              <a:lumMod val="75000"/>
              <a:alpha val="57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-- Every </a:t>
            </a:r>
            <a:r>
              <a:rPr lang="en-US" b="1" dirty="0"/>
              <a:t>day, the heart creates enough energy to drive a truck 20 miles. In a lifetime, that is equivalent to driving to the moon and </a:t>
            </a:r>
            <a:r>
              <a:rPr lang="en-US" b="1" dirty="0" smtClean="0"/>
              <a:t>back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--</a:t>
            </a:r>
            <a:r>
              <a:rPr lang="en-US" b="1" dirty="0"/>
              <a:t>The average adult heart beats 72 times a minute; 100,000 times a day; 3,600,000 times a year; and 2.5 billion times during a </a:t>
            </a:r>
            <a:r>
              <a:rPr lang="en-US" b="1" dirty="0" smtClean="0"/>
              <a:t>lifetime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--</a:t>
            </a:r>
            <a:r>
              <a:rPr lang="en-US" b="1" dirty="0"/>
              <a:t>The heart begins beating at four weeks after conception and does not stop until </a:t>
            </a:r>
            <a:r>
              <a:rPr lang="en-US" b="1" dirty="0" smtClean="0"/>
              <a:t>death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--</a:t>
            </a:r>
            <a:r>
              <a:rPr lang="en-US" b="1" dirty="0"/>
              <a:t>Prolonged lack of sleep can cause irregular jumping heartbeats called premature ventricular </a:t>
            </a:r>
            <a:r>
              <a:rPr lang="en-US" b="1" dirty="0" smtClean="0"/>
              <a:t>contractions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--</a:t>
            </a:r>
            <a:r>
              <a:rPr lang="en-US" b="1" dirty="0"/>
              <a:t>Some heavy snorers may have a condition called obtrusive sleep apnea (OSA), which can negatively affect the </a:t>
            </a:r>
            <a:r>
              <a:rPr lang="en-US" b="1" dirty="0" smtClean="0"/>
              <a:t>heart</a:t>
            </a:r>
            <a:endParaRPr lang="pt-PT" b="1" dirty="0"/>
          </a:p>
        </p:txBody>
      </p:sp>
      <p:sp>
        <p:nvSpPr>
          <p:cNvPr id="3" name="Action Button: Custom 2">
            <a:hlinkClick r:id="rId7" action="ppaction://hlinksldjump" highlightClick="1"/>
          </p:cNvPr>
          <p:cNvSpPr/>
          <p:nvPr/>
        </p:nvSpPr>
        <p:spPr>
          <a:xfrm>
            <a:off x="7578522" y="646331"/>
            <a:ext cx="1565478" cy="665548"/>
          </a:xfrm>
          <a:prstGeom prst="actionButtonBlank">
            <a:avLst/>
          </a:prstGeom>
          <a:solidFill>
            <a:srgbClr val="00C30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&lt; Go Back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40671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.vector4free.com/normal/ECG-abstract-vector-background-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78522" y="-23517"/>
            <a:ext cx="1565478" cy="6698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alphaModFix amt="58000"/>
          </a:blip>
          <a:srcRect t="14209" r="2566" b="12806"/>
          <a:stretch/>
        </p:blipFill>
        <p:spPr>
          <a:xfrm>
            <a:off x="0" y="-15285"/>
            <a:ext cx="9175503" cy="6873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457" y="6186858"/>
            <a:ext cx="260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elvetica"/>
                <a:cs typeface="Helvetica"/>
              </a:rPr>
              <a:t>M</a:t>
            </a:r>
            <a:r>
              <a:rPr lang="en-US" sz="3600" dirty="0" err="1" smtClean="0">
                <a:solidFill>
                  <a:schemeClr val="bg1"/>
                </a:solidFill>
                <a:latin typeface="Helvetica"/>
                <a:cs typeface="Helvetica"/>
              </a:rPr>
              <a:t>usicleta</a:t>
            </a:r>
            <a:endParaRPr lang="en-US" sz="36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013" y="4856672"/>
            <a:ext cx="1837939" cy="1719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8619" y="-26274"/>
            <a:ext cx="1569969" cy="156996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94760" y="299648"/>
            <a:ext cx="1833817" cy="17284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bg2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How 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many </a:t>
            </a:r>
            <a:r>
              <a:rPr lang="en-US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rotations are 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you </a:t>
            </a:r>
            <a:r>
              <a:rPr lang="en-US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pedaling per minute (RPM)</a:t>
            </a:r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  <a:p>
            <a:pPr algn="ctr"/>
            <a:endParaRPr lang="en-US" sz="1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3534" y="2452628"/>
            <a:ext cx="1751481" cy="16508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Rockwell" panose="02060603020205020403" pitchFamily="18" charset="0"/>
              </a:rPr>
              <a:t>How many times your heart beats per minute (BPM</a:t>
            </a:r>
            <a:r>
              <a:rPr lang="en-US" sz="1400" b="1" dirty="0" smtClean="0">
                <a:solidFill>
                  <a:schemeClr val="bg2"/>
                </a:solidFill>
              </a:rPr>
              <a:t>)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64270" y="2052923"/>
            <a:ext cx="2870397" cy="4805079"/>
          </a:xfrm>
          <a:prstGeom prst="rect">
            <a:avLst/>
          </a:prstGeom>
          <a:solidFill>
            <a:schemeClr val="accent3">
              <a:lumMod val="75000"/>
              <a:alpha val="57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--Start Running</a:t>
            </a:r>
          </a:p>
          <a:p>
            <a:pPr algn="ctr"/>
            <a:endParaRPr lang="pt-PT" b="1" dirty="0"/>
          </a:p>
          <a:p>
            <a:pPr algn="ctr"/>
            <a:r>
              <a:rPr lang="pt-PT" b="1" dirty="0" smtClean="0"/>
              <a:t>--Exercise with a friend</a:t>
            </a:r>
          </a:p>
          <a:p>
            <a:pPr algn="ctr"/>
            <a:endParaRPr lang="pt-PT" b="1" dirty="0"/>
          </a:p>
          <a:p>
            <a:pPr algn="ctr"/>
            <a:r>
              <a:rPr lang="pt-PT" b="1" dirty="0" smtClean="0"/>
              <a:t>--Set Goals and Rewards</a:t>
            </a:r>
          </a:p>
          <a:p>
            <a:pPr algn="ctr"/>
            <a:endParaRPr lang="pt-PT" b="1" dirty="0"/>
          </a:p>
          <a:p>
            <a:pPr algn="ctr"/>
            <a:r>
              <a:rPr lang="pt-PT" b="1" dirty="0" smtClean="0"/>
              <a:t>--Weigh Yourself weekly</a:t>
            </a:r>
          </a:p>
          <a:p>
            <a:pPr algn="ctr"/>
            <a:endParaRPr lang="pt-PT" b="1" dirty="0"/>
          </a:p>
          <a:p>
            <a:pPr algn="ctr"/>
            <a:r>
              <a:rPr lang="pt-PT" b="1" dirty="0" smtClean="0"/>
              <a:t>--Enjoy Cheat meals</a:t>
            </a:r>
          </a:p>
          <a:p>
            <a:pPr algn="ctr"/>
            <a:endParaRPr lang="pt-PT" b="1" dirty="0"/>
          </a:p>
          <a:p>
            <a:pPr algn="ctr"/>
            <a:r>
              <a:rPr lang="pt-PT" b="1" dirty="0" smtClean="0"/>
              <a:t>--Have fun &amp; stay positive</a:t>
            </a:r>
            <a:endParaRPr lang="pt-PT" b="1" dirty="0"/>
          </a:p>
        </p:txBody>
      </p:sp>
      <p:sp>
        <p:nvSpPr>
          <p:cNvPr id="19" name="Oval 18"/>
          <p:cNvSpPr/>
          <p:nvPr/>
        </p:nvSpPr>
        <p:spPr>
          <a:xfrm>
            <a:off x="1767582" y="3319091"/>
            <a:ext cx="1521989" cy="149591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155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050301" y="1149054"/>
            <a:ext cx="1492712" cy="143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132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9469" y="0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00:43</a:t>
            </a:r>
            <a:endParaRPr lang="pt-PT" sz="36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64270" y="1543695"/>
            <a:ext cx="2870398" cy="484414"/>
          </a:xfrm>
          <a:prstGeom prst="rect">
            <a:avLst/>
          </a:prstGeom>
          <a:solidFill>
            <a:schemeClr val="accent3">
              <a:lumMod val="75000"/>
              <a:alpha val="57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Fitness Tips</a:t>
            </a:r>
            <a:endParaRPr lang="pt-PT" sz="2000" b="1" dirty="0"/>
          </a:p>
        </p:txBody>
      </p:sp>
      <p:sp>
        <p:nvSpPr>
          <p:cNvPr id="3" name="Action Button: Custom 2">
            <a:hlinkClick r:id="rId7" action="ppaction://hlinksldjump" highlightClick="1"/>
          </p:cNvPr>
          <p:cNvSpPr/>
          <p:nvPr/>
        </p:nvSpPr>
        <p:spPr>
          <a:xfrm>
            <a:off x="7578522" y="646331"/>
            <a:ext cx="1565478" cy="677971"/>
          </a:xfrm>
          <a:prstGeom prst="actionButtonBlank">
            <a:avLst/>
          </a:prstGeom>
          <a:solidFill>
            <a:srgbClr val="00C30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&lt; Go Back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3970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://media.vector4free.com/normal/ECG-abstract-vector-background-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73684" y="34639"/>
            <a:ext cx="2875935" cy="461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alphaModFix amt="58000"/>
          </a:blip>
          <a:srcRect t="14209" r="2566" b="12806"/>
          <a:stretch/>
        </p:blipFill>
        <p:spPr>
          <a:xfrm>
            <a:off x="0" y="-23518"/>
            <a:ext cx="9155098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60725" y="6136174"/>
            <a:ext cx="7003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elvetica"/>
                <a:cs typeface="Helvetica"/>
              </a:rPr>
              <a:t>M</a:t>
            </a:r>
            <a:r>
              <a:rPr lang="en-US" sz="3600" dirty="0" err="1" smtClean="0">
                <a:solidFill>
                  <a:schemeClr val="bg1"/>
                </a:solidFill>
                <a:latin typeface="Helvetica"/>
                <a:cs typeface="Helvetica"/>
              </a:rPr>
              <a:t>usicleta</a:t>
            </a:r>
            <a:endParaRPr lang="en-US" sz="36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1652" y="4856672"/>
            <a:ext cx="1837939" cy="1719107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658039" y="438147"/>
            <a:ext cx="1113413" cy="99047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Pedals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089323" y="966902"/>
            <a:ext cx="1364261" cy="12970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91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0779" y="1428625"/>
            <a:ext cx="1016472" cy="9501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Heart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33450" y="1922580"/>
            <a:ext cx="1333500" cy="12016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114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8213" y="-2351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TIME FINISHED!!!</a:t>
            </a:r>
            <a:endParaRPr lang="pt-PT" sz="2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098" y="-23517"/>
            <a:ext cx="407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Rockwell" panose="02060603020205020403" pitchFamily="18" charset="0"/>
              </a:rPr>
              <a:t>Subject: Emile Arinaga</a:t>
            </a:r>
            <a:endParaRPr lang="pt-PT" b="1" dirty="0">
              <a:latin typeface="Rockwell" panose="020606030202050204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9246" y="5228233"/>
            <a:ext cx="7394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/>
            </a:r>
            <a:br>
              <a:rPr lang="pt-PT" sz="2800" b="1" dirty="0" smtClean="0"/>
            </a:br>
            <a:endParaRPr lang="pt-PT" sz="2800" b="1" dirty="0" smtClean="0"/>
          </a:p>
          <a:p>
            <a:r>
              <a:rPr lang="pt-PT" sz="2800" b="1" dirty="0" smtClean="0"/>
              <a:t/>
            </a:r>
            <a:br>
              <a:rPr lang="pt-PT" sz="2800" b="1" dirty="0" smtClean="0"/>
            </a:br>
            <a:endParaRPr lang="pt-PT" sz="2800" b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558096"/>
              </p:ext>
            </p:extLst>
          </p:nvPr>
        </p:nvGraphicFramePr>
        <p:xfrm>
          <a:off x="4683516" y="933386"/>
          <a:ext cx="3513837" cy="39166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77581"/>
                <a:gridCol w="153625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PT" dirty="0" smtClean="0"/>
                        <a:t>Evaluation Sheet</a:t>
                      </a:r>
                      <a:endParaRPr lang="pt-P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Name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Emile Arinaga</a:t>
                      </a:r>
                      <a:endParaRPr lang="pt-P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Previous</a:t>
                      </a:r>
                      <a:r>
                        <a:rPr lang="pt-PT" baseline="0" dirty="0" smtClean="0"/>
                        <a:t> Grade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/>
                        <a:t>C</a:t>
                      </a:r>
                      <a:endParaRPr lang="pt-PT" b="1" dirty="0"/>
                    </a:p>
                  </a:txBody>
                  <a:tcPr>
                    <a:solidFill>
                      <a:srgbClr val="00C30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Today’s Grade</a:t>
                      </a:r>
                      <a:endParaRPr lang="pt-P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6000" b="0" dirty="0" smtClean="0"/>
                        <a:t>B</a:t>
                      </a:r>
                      <a:endParaRPr lang="pt-PT" sz="3200" b="1" dirty="0"/>
                    </a:p>
                  </a:txBody>
                  <a:tcPr>
                    <a:solidFill>
                      <a:srgbClr val="0E881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2400" b="0" dirty="0" smtClean="0"/>
                        <a:t>Conclusion</a:t>
                      </a:r>
                      <a:endParaRPr lang="pt-PT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0" dirty="0" smtClean="0"/>
                        <a:t>Congratulations</a:t>
                      </a:r>
                      <a:r>
                        <a:rPr lang="pt-PT" sz="1600" b="0" baseline="0" dirty="0" smtClean="0"/>
                        <a:t> Emile, You’re getting better, you are becoming a great sportsman</a:t>
                      </a:r>
                      <a:endParaRPr lang="pt-PT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911152"/>
            <a:ext cx="6571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WARNING! This is not a certified machine that can replace a</a:t>
            </a:r>
          </a:p>
          <a:p>
            <a:r>
              <a:rPr lang="pt-PT" dirty="0">
                <a:solidFill>
                  <a:schemeClr val="bg1"/>
                </a:solidFill>
              </a:rPr>
              <a:t>p</a:t>
            </a:r>
            <a:r>
              <a:rPr lang="pt-PT" dirty="0" smtClean="0">
                <a:solidFill>
                  <a:schemeClr val="bg1"/>
                </a:solidFill>
              </a:rPr>
              <a:t>rofissional doctor’s exam, we are not experts on the subject, 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if you ever feel sick, contact your doctor immediatelly or call 911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62151" y="2046890"/>
            <a:ext cx="7772400" cy="2973388"/>
          </a:xfrm>
        </p:spPr>
        <p:txBody>
          <a:bodyPr>
            <a:normAutofit/>
          </a:bodyPr>
          <a:lstStyle/>
          <a:p>
            <a:r>
              <a:rPr lang="pt-PT" altLang="pt-PT" sz="3200" dirty="0" smtClean="0">
                <a:latin typeface="Eras Bold ITC" pitchFamily="34" charset="0"/>
                <a:cs typeface="Estrangelo Edessa" pitchFamily="66" charset="0"/>
              </a:rPr>
              <a:t>MEEA – IST</a:t>
            </a:r>
            <a:br>
              <a:rPr lang="pt-PT" altLang="pt-PT" sz="3200" dirty="0" smtClean="0">
                <a:latin typeface="Eras Bold ITC" pitchFamily="34" charset="0"/>
                <a:cs typeface="Estrangelo Edessa" pitchFamily="66" charset="0"/>
              </a:rPr>
            </a:br>
            <a:r>
              <a:rPr lang="pt-PT" altLang="pt-PT" sz="3200" dirty="0" smtClean="0">
                <a:latin typeface="Eras Bold ITC" pitchFamily="34" charset="0"/>
                <a:cs typeface="Estrangelo Edessa" pitchFamily="66" charset="0"/>
              </a:rPr>
              <a:t/>
            </a:r>
            <a:br>
              <a:rPr lang="pt-PT" altLang="pt-PT" sz="3200" dirty="0" smtClean="0">
                <a:latin typeface="Eras Bold ITC" pitchFamily="34" charset="0"/>
                <a:cs typeface="Estrangelo Edessa" pitchFamily="66" charset="0"/>
              </a:rPr>
            </a:br>
            <a:r>
              <a:rPr lang="pt-PT" altLang="pt-PT" sz="3200" dirty="0" smtClean="0">
                <a:latin typeface="Eras Bold ITC" pitchFamily="34" charset="0"/>
                <a:cs typeface="Estrangelo Edessa" pitchFamily="66" charset="0"/>
              </a:rPr>
              <a:t>Musicleta</a:t>
            </a:r>
            <a:br>
              <a:rPr lang="pt-PT" altLang="pt-PT" sz="3200" dirty="0" smtClean="0">
                <a:latin typeface="Eras Bold ITC" pitchFamily="34" charset="0"/>
                <a:cs typeface="Estrangelo Edessa" pitchFamily="66" charset="0"/>
              </a:rPr>
            </a:br>
            <a:r>
              <a:rPr lang="pt-PT" altLang="pt-PT" sz="1600" dirty="0" smtClean="0">
                <a:latin typeface="Eras Bold ITC" pitchFamily="34" charset="0"/>
                <a:cs typeface="Estrangelo Edessa" pitchFamily="66" charset="0"/>
              </a:rPr>
              <a:t>Group: 	Carlos Gomes</a:t>
            </a:r>
            <a:br>
              <a:rPr lang="pt-PT" altLang="pt-PT" sz="1600" dirty="0" smtClean="0">
                <a:latin typeface="Eras Bold ITC" pitchFamily="34" charset="0"/>
                <a:cs typeface="Estrangelo Edessa" pitchFamily="66" charset="0"/>
              </a:rPr>
            </a:br>
            <a:r>
              <a:rPr lang="pt-PT" altLang="pt-PT" sz="1600" dirty="0" smtClean="0">
                <a:latin typeface="Eras Bold ITC" pitchFamily="34" charset="0"/>
                <a:cs typeface="Estrangelo Edessa" pitchFamily="66" charset="0"/>
              </a:rPr>
              <a:t>       	  Emile Arinaga</a:t>
            </a:r>
            <a:br>
              <a:rPr lang="pt-PT" altLang="pt-PT" sz="1600" dirty="0" smtClean="0">
                <a:latin typeface="Eras Bold ITC" pitchFamily="34" charset="0"/>
                <a:cs typeface="Estrangelo Edessa" pitchFamily="66" charset="0"/>
              </a:rPr>
            </a:br>
            <a:r>
              <a:rPr lang="pt-PT" altLang="pt-PT" sz="2400" dirty="0" smtClean="0">
                <a:latin typeface="Eras Bold ITC" pitchFamily="34" charset="0"/>
                <a:cs typeface="Estrangelo Edessa" pitchFamily="66" charset="0"/>
              </a:rPr>
              <a:t/>
            </a:r>
            <a:br>
              <a:rPr lang="pt-PT" altLang="pt-PT" sz="2400" dirty="0" smtClean="0">
                <a:latin typeface="Eras Bold ITC" pitchFamily="34" charset="0"/>
                <a:cs typeface="Estrangelo Edessa" pitchFamily="66" charset="0"/>
              </a:rPr>
            </a:br>
            <a:r>
              <a:rPr lang="pt-PT" altLang="pt-PT" sz="2400" dirty="0" smtClean="0">
                <a:latin typeface="Eras Bold ITC" pitchFamily="34" charset="0"/>
                <a:cs typeface="Estrangelo Edessa" pitchFamily="66" charset="0"/>
              </a:rPr>
              <a:t>14 de Novembro de 2013</a:t>
            </a:r>
            <a:endParaRPr lang="pt-PT" altLang="pt-PT" sz="2400" dirty="0">
              <a:latin typeface="Eras Bold ITC" pitchFamily="34" charset="0"/>
              <a:cs typeface="Estrangelo Edessa" pitchFamily="66" charset="0"/>
            </a:endParaRPr>
          </a:p>
        </p:txBody>
      </p:sp>
      <p:pic>
        <p:nvPicPr>
          <p:cNvPr id="6" name="Picture 5" descr="C:\Users\Ricardo\Desktop\Assinatura-A\Assinatura A\IST_A_RGB_P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0"/>
            <a:ext cx="19367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Goals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Motivate </a:t>
            </a:r>
            <a:r>
              <a:rPr lang="en-US" sz="2000" dirty="0" smtClean="0"/>
              <a:t>people to use free </a:t>
            </a:r>
            <a:r>
              <a:rPr lang="en-US" sz="2000" dirty="0"/>
              <a:t>fitness </a:t>
            </a:r>
            <a:r>
              <a:rPr lang="en-US" sz="2000" dirty="0" smtClean="0"/>
              <a:t>installations</a:t>
            </a:r>
          </a:p>
          <a:p>
            <a:endParaRPr lang="en-US" sz="2000" dirty="0" smtClean="0"/>
          </a:p>
          <a:p>
            <a:r>
              <a:rPr lang="en-US" sz="2000" dirty="0" smtClean="0"/>
              <a:t>Measure people’s health</a:t>
            </a:r>
          </a:p>
          <a:p>
            <a:endParaRPr lang="en-US" sz="2000" dirty="0"/>
          </a:p>
          <a:p>
            <a:r>
              <a:rPr lang="en-US" sz="2000" dirty="0"/>
              <a:t>Provide useful information to residents</a:t>
            </a:r>
          </a:p>
          <a:p>
            <a:pPr marL="109728" indent="0">
              <a:buNone/>
            </a:pPr>
            <a:r>
              <a:rPr lang="en-US" sz="2000" dirty="0"/>
              <a:t>  </a:t>
            </a:r>
          </a:p>
          <a:p>
            <a:r>
              <a:rPr lang="en-US" sz="2000" dirty="0" smtClean="0"/>
              <a:t>Teach residents the benefits of having a healthy heart and a good fitness condition</a:t>
            </a:r>
          </a:p>
          <a:p>
            <a:endParaRPr lang="en-US" sz="2000" dirty="0" smtClean="0"/>
          </a:p>
          <a:p>
            <a:r>
              <a:rPr lang="en-US" sz="2000" dirty="0" smtClean="0"/>
              <a:t>Increases cooperation &amp; safety in neighborhood</a:t>
            </a:r>
          </a:p>
          <a:p>
            <a:endParaRPr lang="en-US" sz="2000" dirty="0" smtClean="0"/>
          </a:p>
          <a:p>
            <a:endParaRPr lang="pt-PT" sz="2000" dirty="0"/>
          </a:p>
        </p:txBody>
      </p:sp>
      <p:pic>
        <p:nvPicPr>
          <p:cNvPr id="5" name="Picture 4" descr="C:\Users\Ricardo\Desktop\Assinatura-A\Assinatura A\IST_A_RGB_P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0"/>
            <a:ext cx="19367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The Bicycle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000" dirty="0" smtClean="0"/>
              <a:t>Bicycle in a steady support</a:t>
            </a:r>
          </a:p>
          <a:p>
            <a:endParaRPr lang="pt-PT" sz="2000" dirty="0" smtClean="0"/>
          </a:p>
          <a:p>
            <a:r>
              <a:rPr lang="pt-PT" sz="2000" dirty="0" smtClean="0"/>
              <a:t>Whell linked to an alternator</a:t>
            </a:r>
            <a:endParaRPr lang="pt-PT" sz="2000" dirty="0"/>
          </a:p>
          <a:p>
            <a:endParaRPr lang="pt-PT" sz="2000" dirty="0" smtClean="0"/>
          </a:p>
          <a:p>
            <a:r>
              <a:rPr lang="pt-PT" sz="2000" dirty="0" smtClean="0"/>
              <a:t>Alternator charging a 12V battery</a:t>
            </a:r>
          </a:p>
          <a:p>
            <a:endParaRPr lang="pt-PT" sz="2000" dirty="0" smtClean="0"/>
          </a:p>
          <a:p>
            <a:r>
              <a:rPr lang="pt-PT" sz="2000" dirty="0" smtClean="0"/>
              <a:t>Battery used to power the</a:t>
            </a:r>
          </a:p>
          <a:p>
            <a:pPr marL="0" indent="0">
              <a:buNone/>
            </a:pPr>
            <a:r>
              <a:rPr lang="pt-PT" sz="2000" dirty="0" smtClean="0"/>
              <a:t>      music device</a:t>
            </a:r>
            <a:endParaRPr lang="pt-PT" sz="2000" dirty="0"/>
          </a:p>
        </p:txBody>
      </p:sp>
      <p:pic>
        <p:nvPicPr>
          <p:cNvPr id="8" name="Picture 7" descr="C:\Users\Ricardo\Desktop\Assinatura-A\Assinatura A\IST_A_RGB_P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0"/>
            <a:ext cx="19367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krisdedecker.typepad.com/.a/6a00e0099229e8883301543277304f970c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04" y="1417637"/>
            <a:ext cx="4579296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3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your Body</a:t>
            </a:r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Electrocardiogram sensors</a:t>
            </a:r>
          </a:p>
          <a:p>
            <a:endParaRPr lang="en-US" sz="2000" dirty="0" smtClean="0"/>
          </a:p>
          <a:p>
            <a:r>
              <a:rPr lang="en-US" sz="2000" dirty="0" smtClean="0"/>
              <a:t>Connected to </a:t>
            </a:r>
            <a:r>
              <a:rPr lang="en-US" sz="2000" dirty="0" err="1" smtClean="0"/>
              <a:t>Bitalino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Output displayed on </a:t>
            </a:r>
            <a:r>
              <a:rPr lang="en-US" sz="2000" b="1" dirty="0" smtClean="0"/>
              <a:t>laptop</a:t>
            </a:r>
            <a:r>
              <a:rPr lang="en-US" sz="2000" dirty="0" smtClean="0"/>
              <a:t> with installed software  OR </a:t>
            </a:r>
            <a:r>
              <a:rPr lang="en-US" sz="2000" b="1" dirty="0" smtClean="0"/>
              <a:t>smartphone/tablet</a:t>
            </a:r>
            <a:r>
              <a:rPr lang="en-US" sz="2000" dirty="0" smtClean="0"/>
              <a:t> with installed app.</a:t>
            </a:r>
          </a:p>
        </p:txBody>
      </p:sp>
      <p:pic>
        <p:nvPicPr>
          <p:cNvPr id="4" name="Picture 3" descr="C:\Users\Ricardo\Desktop\Assinatura-A\Assinatura A\IST_A_RGB_P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0"/>
            <a:ext cx="19367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193.136.222.220/wordpress/wp-content/uploads/slideshow-gallery/bitalino_main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52" y="4359475"/>
            <a:ext cx="5131047" cy="192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3/32/BITalino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6014"/>
            <a:ext cx="4312306" cy="305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62" y="381000"/>
            <a:ext cx="7024744" cy="763895"/>
          </a:xfrm>
        </p:spPr>
        <p:txBody>
          <a:bodyPr/>
          <a:lstStyle/>
          <a:p>
            <a:r>
              <a:rPr lang="pt-PT" dirty="0"/>
              <a:t>The A</a:t>
            </a:r>
            <a:r>
              <a:rPr lang="pt-PT" dirty="0" smtClean="0"/>
              <a:t>thlete’s Grade</a:t>
            </a:r>
            <a:endParaRPr lang="pt-PT" dirty="0"/>
          </a:p>
        </p:txBody>
      </p:sp>
      <p:sp>
        <p:nvSpPr>
          <p:cNvPr id="19" name="TextBox 18"/>
          <p:cNvSpPr txBox="1"/>
          <p:nvPr/>
        </p:nvSpPr>
        <p:spPr>
          <a:xfrm>
            <a:off x="2598078" y="1304019"/>
            <a:ext cx="5978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latin typeface="Rockwell" panose="02060603020205020403" pitchFamily="18" charset="0"/>
              </a:rPr>
              <a:t>3</a:t>
            </a:r>
            <a:endParaRPr lang="pt-PT" b="1" dirty="0" smtClean="0">
              <a:latin typeface="Rockwell" panose="02060603020205020403" pitchFamily="18" charset="0"/>
            </a:endParaRPr>
          </a:p>
          <a:p>
            <a:pPr algn="r"/>
            <a:endParaRPr lang="pt-PT" b="1" dirty="0">
              <a:latin typeface="Rockwell" panose="02060603020205020403" pitchFamily="18" charset="0"/>
            </a:endParaRPr>
          </a:p>
          <a:p>
            <a:pPr algn="r"/>
            <a:r>
              <a:rPr lang="pt-PT" b="1" dirty="0" smtClean="0">
                <a:latin typeface="Rockwell" panose="02060603020205020403" pitchFamily="18" charset="0"/>
              </a:rPr>
              <a:t>2</a:t>
            </a:r>
          </a:p>
          <a:p>
            <a:pPr algn="r"/>
            <a:endParaRPr lang="pt-PT" b="1" dirty="0">
              <a:latin typeface="Rockwell" panose="02060603020205020403" pitchFamily="18" charset="0"/>
            </a:endParaRPr>
          </a:p>
          <a:p>
            <a:pPr algn="r"/>
            <a:endParaRPr lang="pt-PT" b="1" dirty="0" smtClean="0">
              <a:latin typeface="Rockwell" panose="02060603020205020403" pitchFamily="18" charset="0"/>
            </a:endParaRPr>
          </a:p>
          <a:p>
            <a:pPr algn="r"/>
            <a:r>
              <a:rPr lang="pt-PT" b="1" dirty="0" smtClean="0">
                <a:latin typeface="Rockwell" panose="02060603020205020403" pitchFamily="18" charset="0"/>
              </a:rPr>
              <a:t>1.5</a:t>
            </a:r>
          </a:p>
          <a:p>
            <a:pPr algn="r"/>
            <a:endParaRPr lang="pt-PT" b="1" dirty="0">
              <a:latin typeface="Rockwell" panose="02060603020205020403" pitchFamily="18" charset="0"/>
            </a:endParaRPr>
          </a:p>
          <a:p>
            <a:pPr algn="r"/>
            <a:endParaRPr lang="pt-PT" b="1" dirty="0" smtClean="0">
              <a:latin typeface="Rockwell" panose="02060603020205020403" pitchFamily="18" charset="0"/>
            </a:endParaRPr>
          </a:p>
          <a:p>
            <a:pPr algn="r"/>
            <a:r>
              <a:rPr lang="pt-PT" b="1" dirty="0" smtClean="0">
                <a:latin typeface="Rockwell" panose="02060603020205020403" pitchFamily="18" charset="0"/>
              </a:rPr>
              <a:t>1</a:t>
            </a:r>
          </a:p>
          <a:p>
            <a:pPr algn="r"/>
            <a:endParaRPr lang="pt-PT" b="1" dirty="0">
              <a:latin typeface="Rockwell" panose="02060603020205020403" pitchFamily="18" charset="0"/>
            </a:endParaRPr>
          </a:p>
          <a:p>
            <a:pPr algn="r"/>
            <a:endParaRPr lang="pt-PT" b="1" dirty="0" smtClean="0">
              <a:latin typeface="Rockwell" panose="02060603020205020403" pitchFamily="18" charset="0"/>
            </a:endParaRPr>
          </a:p>
          <a:p>
            <a:pPr algn="r"/>
            <a:r>
              <a:rPr lang="pt-PT" b="1" dirty="0">
                <a:latin typeface="Rockwell" panose="02060603020205020403" pitchFamily="18" charset="0"/>
              </a:rPr>
              <a:t>0</a:t>
            </a:r>
            <a:r>
              <a:rPr lang="pt-PT" b="1" dirty="0" smtClean="0">
                <a:latin typeface="Rockwell" panose="02060603020205020403" pitchFamily="18" charset="0"/>
              </a:rPr>
              <a:t>.5</a:t>
            </a:r>
          </a:p>
          <a:p>
            <a:pPr algn="r"/>
            <a:endParaRPr lang="pt-PT" b="1" dirty="0">
              <a:latin typeface="Rockwell" panose="02060603020205020403" pitchFamily="18" charset="0"/>
            </a:endParaRPr>
          </a:p>
          <a:p>
            <a:pPr algn="r"/>
            <a:r>
              <a:rPr lang="pt-PT" b="1" dirty="0" smtClean="0">
                <a:latin typeface="Rockwell" panose="02060603020205020403" pitchFamily="18" charset="0"/>
              </a:rPr>
              <a:t>0.1</a:t>
            </a:r>
          </a:p>
          <a:p>
            <a:pPr algn="r"/>
            <a:endParaRPr lang="pt-PT" b="1" dirty="0">
              <a:latin typeface="Rockwell" panose="02060603020205020403" pitchFamily="18" charset="0"/>
            </a:endParaRPr>
          </a:p>
          <a:p>
            <a:pPr algn="r"/>
            <a:endParaRPr lang="pt-PT" b="1" dirty="0" smtClean="0">
              <a:latin typeface="Rockwell" panose="02060603020205020403" pitchFamily="18" charset="0"/>
            </a:endParaRPr>
          </a:p>
          <a:p>
            <a:pPr algn="r"/>
            <a:r>
              <a:rPr lang="pt-PT" b="1" dirty="0">
                <a:latin typeface="Rockwell" panose="02060603020205020403" pitchFamily="18" charset="0"/>
              </a:rPr>
              <a:t>0</a:t>
            </a:r>
          </a:p>
        </p:txBody>
      </p:sp>
      <p:sp>
        <p:nvSpPr>
          <p:cNvPr id="13" name="Pentagon 12"/>
          <p:cNvSpPr/>
          <p:nvPr/>
        </p:nvSpPr>
        <p:spPr>
          <a:xfrm>
            <a:off x="3178372" y="2111078"/>
            <a:ext cx="3880516" cy="766409"/>
          </a:xfrm>
          <a:prstGeom prst="homePlate">
            <a:avLst/>
          </a:prstGeom>
          <a:solidFill>
            <a:srgbClr val="044C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Superb Athlete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178372" y="2875185"/>
            <a:ext cx="3880516" cy="766409"/>
          </a:xfrm>
          <a:prstGeom prst="homePlate">
            <a:avLst/>
          </a:prstGeom>
          <a:solidFill>
            <a:srgbClr val="077F0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Great Sportsman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178372" y="1344669"/>
            <a:ext cx="3880516" cy="766409"/>
          </a:xfrm>
          <a:prstGeom prst="homePlate">
            <a:avLst/>
          </a:prstGeom>
          <a:solidFill>
            <a:srgbClr val="0228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Impossible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178372" y="3644190"/>
            <a:ext cx="3880516" cy="766409"/>
          </a:xfrm>
          <a:prstGeom prst="homePlate">
            <a:avLst/>
          </a:prstGeom>
          <a:solidFill>
            <a:srgbClr val="0BC10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Hard Worker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178372" y="4410598"/>
            <a:ext cx="3880516" cy="766409"/>
          </a:xfrm>
          <a:prstGeom prst="homePlate">
            <a:avLst/>
          </a:prstGeom>
          <a:solidFill>
            <a:srgbClr val="42F4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Could Use a Little More Work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3178372" y="5177007"/>
            <a:ext cx="3880516" cy="766409"/>
          </a:xfrm>
          <a:prstGeom prst="homePlate">
            <a:avLst/>
          </a:prstGeom>
          <a:solidFill>
            <a:srgbClr val="88F8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Needs Improvement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7" name="Pentagon 26"/>
          <p:cNvSpPr/>
          <p:nvPr/>
        </p:nvSpPr>
        <p:spPr>
          <a:xfrm rot="10800000">
            <a:off x="7058888" y="1342366"/>
            <a:ext cx="1248509" cy="766409"/>
          </a:xfrm>
          <a:prstGeom prst="homePlate">
            <a:avLst/>
          </a:prstGeom>
          <a:solidFill>
            <a:srgbClr val="0228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 rot="10800000">
            <a:off x="7058888" y="2108775"/>
            <a:ext cx="1248509" cy="766409"/>
          </a:xfrm>
          <a:prstGeom prst="homePlate">
            <a:avLst/>
          </a:prstGeom>
          <a:solidFill>
            <a:srgbClr val="044C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9" name="Pentagon 28"/>
          <p:cNvSpPr/>
          <p:nvPr/>
        </p:nvSpPr>
        <p:spPr>
          <a:xfrm rot="10800000">
            <a:off x="7058885" y="2875184"/>
            <a:ext cx="1248509" cy="766409"/>
          </a:xfrm>
          <a:prstGeom prst="homePlate">
            <a:avLst/>
          </a:prstGeom>
          <a:solidFill>
            <a:srgbClr val="077F0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Pentagon 29"/>
          <p:cNvSpPr/>
          <p:nvPr/>
        </p:nvSpPr>
        <p:spPr>
          <a:xfrm rot="10800000">
            <a:off x="7058888" y="3641594"/>
            <a:ext cx="1248509" cy="766409"/>
          </a:xfrm>
          <a:prstGeom prst="homePlate">
            <a:avLst/>
          </a:prstGeom>
          <a:solidFill>
            <a:srgbClr val="0BC10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Pentagon 30"/>
          <p:cNvSpPr/>
          <p:nvPr/>
        </p:nvSpPr>
        <p:spPr>
          <a:xfrm rot="10800000">
            <a:off x="7058888" y="4410597"/>
            <a:ext cx="1248509" cy="766409"/>
          </a:xfrm>
          <a:prstGeom prst="homePlate">
            <a:avLst/>
          </a:prstGeom>
          <a:solidFill>
            <a:srgbClr val="42F4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Pentagon 31"/>
          <p:cNvSpPr/>
          <p:nvPr/>
        </p:nvSpPr>
        <p:spPr>
          <a:xfrm rot="10800000">
            <a:off x="7058888" y="5177007"/>
            <a:ext cx="1248509" cy="766409"/>
          </a:xfrm>
          <a:prstGeom prst="homePlate">
            <a:avLst/>
          </a:prstGeom>
          <a:solidFill>
            <a:srgbClr val="88F8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Lightning Bolt 41"/>
          <p:cNvSpPr/>
          <p:nvPr/>
        </p:nvSpPr>
        <p:spPr>
          <a:xfrm>
            <a:off x="7466132" y="1441635"/>
            <a:ext cx="633046" cy="56787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474785" y="2955902"/>
                <a:ext cx="1705707" cy="1273803"/>
              </a:xfrm>
              <a:prstGeom prst="roundRect">
                <a:avLst/>
              </a:prstGeom>
              <a:solidFill>
                <a:srgbClr val="0BC10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3200" i="1">
                              <a:latin typeface="Cambria Math"/>
                            </a:rPr>
                            <m:t>𝑅𝑃𝑀</m:t>
                          </m:r>
                        </m:num>
                        <m:den>
                          <m:r>
                            <a:rPr lang="pt-PT" sz="3200" i="1">
                              <a:latin typeface="Cambria Math"/>
                            </a:rPr>
                            <m:t>𝐵𝑃𝑀</m:t>
                          </m:r>
                        </m:den>
                      </m:f>
                      <m:r>
                        <a:rPr lang="pt-PT" sz="3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PT" sz="3200" dirty="0"/>
              </a:p>
              <a:p>
                <a:pPr algn="ctr"/>
                <a:endParaRPr lang="pt-PT" dirty="0"/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5" y="2955902"/>
                <a:ext cx="1705707" cy="1273803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93885" y="2171116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</a:rPr>
              <a:t>A</a:t>
            </a:r>
            <a:endParaRPr lang="pt-PT" sz="36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78164" y="2933116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93885" y="523704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/>
              <a:t>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76297" y="4470636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D</a:t>
            </a:r>
            <a:endParaRPr lang="pt-PT" sz="3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576297" y="370163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/>
              <a:t>C</a:t>
            </a:r>
            <a:endParaRPr lang="pt-PT" sz="3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383597" y="331862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</a:rPr>
              <a:t>A</a:t>
            </a:r>
            <a:endParaRPr lang="pt-PT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653" y="6105333"/>
            <a:ext cx="898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/>
              <a:t>Faster you pedal + Lower your Heart Rate is = Better grade</a:t>
            </a:r>
            <a:endParaRPr lang="pt-PT" sz="2800" b="1" dirty="0"/>
          </a:p>
        </p:txBody>
      </p:sp>
    </p:spTree>
    <p:extLst>
      <p:ext uri="{BB962C8B-B14F-4D97-AF65-F5344CB8AC3E}">
        <p14:creationId xmlns:p14="http://schemas.microsoft.com/office/powerpoint/2010/main" val="25311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4792" y="2616470"/>
            <a:ext cx="3033044" cy="157716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/>
              <a:t>Database</a:t>
            </a:r>
            <a:endParaRPr lang="pt-PT" sz="3600" b="1" dirty="0"/>
          </a:p>
        </p:txBody>
      </p:sp>
    </p:spTree>
    <p:extLst>
      <p:ext uri="{BB962C8B-B14F-4D97-AF65-F5344CB8AC3E}">
        <p14:creationId xmlns:p14="http://schemas.microsoft.com/office/powerpoint/2010/main" val="30864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PT" sz="4400" dirty="0"/>
              <a:t>Human Computer Interaction</a:t>
            </a:r>
          </a:p>
        </p:txBody>
      </p:sp>
    </p:spTree>
    <p:extLst>
      <p:ext uri="{BB962C8B-B14F-4D97-AF65-F5344CB8AC3E}">
        <p14:creationId xmlns:p14="http://schemas.microsoft.com/office/powerpoint/2010/main" val="15195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Goal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 information understandable and meaningful for public audiences</a:t>
            </a:r>
            <a:endParaRPr lang="pt-PT" dirty="0"/>
          </a:p>
          <a:p>
            <a:endParaRPr lang="pt-PT" dirty="0"/>
          </a:p>
        </p:txBody>
      </p:sp>
      <p:pic>
        <p:nvPicPr>
          <p:cNvPr id="1026" name="Picture 2" descr="http://4vector.com/i/free-vector-laurent-panda-point-d-interrogation-clip-art_108225_Laurent_Panda_Point_D_Interrogation_clip_art_h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23" y="2745157"/>
            <a:ext cx="2545424" cy="376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</TotalTime>
  <Words>624</Words>
  <Application>Microsoft Office PowerPoint</Application>
  <PresentationFormat>On-screen Show (4:3)</PresentationFormat>
  <Paragraphs>181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Austin</vt:lpstr>
      <vt:lpstr>1_Austin</vt:lpstr>
      <vt:lpstr>PowerPoint Presentation</vt:lpstr>
      <vt:lpstr>MEEA – IST  Musicleta Group:  Carlos Gomes           Emile Arinaga  14 de Novembro de 2013</vt:lpstr>
      <vt:lpstr>Goals</vt:lpstr>
      <vt:lpstr>The Bicycle</vt:lpstr>
      <vt:lpstr>Sensing your Body</vt:lpstr>
      <vt:lpstr>The Athlete’s Grade</vt:lpstr>
      <vt:lpstr>PowerPoint Presentation</vt:lpstr>
      <vt:lpstr>Human Computer Interaction</vt:lpstr>
      <vt:lpstr>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Farzaneh Eftekhari</dc:creator>
  <cp:lastModifiedBy>Carlos</cp:lastModifiedBy>
  <cp:revision>81</cp:revision>
  <dcterms:created xsi:type="dcterms:W3CDTF">2013-11-26T19:15:02Z</dcterms:created>
  <dcterms:modified xsi:type="dcterms:W3CDTF">2013-12-19T13:59:47Z</dcterms:modified>
</cp:coreProperties>
</file>