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43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E71F50-39EA-4866-AAB5-C5283EB20664}" type="datetimeFigureOut">
              <a:rPr lang="pt-PT" smtClean="0"/>
              <a:t>10-12-2012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583EA-3709-4C6B-AA6B-F897DB71E836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asrenovaveis.com/images/upload/flash/anima_como_funciona/pv6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64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Universidade Técnica de Lisboa</a:t>
            </a:r>
          </a:p>
          <a:p>
            <a:pPr algn="ctr">
              <a:spcBef>
                <a:spcPts val="0"/>
              </a:spcBef>
            </a:pPr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Instituto Superior Técnico</a:t>
            </a:r>
          </a:p>
          <a:p>
            <a:pPr algn="ctr">
              <a:spcBef>
                <a:spcPts val="0"/>
              </a:spcBef>
            </a:pPr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Mestrado Integrado em Engenharia Mecânica</a:t>
            </a:r>
          </a:p>
          <a:p>
            <a:pPr algn="ctr">
              <a:spcBef>
                <a:spcPts val="0"/>
              </a:spcBef>
            </a:pPr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Introdução à Engenharia Mecânica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pt-PT" sz="2400" dirty="0" smtClean="0">
              <a:latin typeface="+mj-lt"/>
            </a:endParaRPr>
          </a:p>
          <a:p>
            <a:endParaRPr lang="pt-PT" sz="2400" dirty="0" smtClean="0">
              <a:latin typeface="+mj-lt"/>
            </a:endParaRPr>
          </a:p>
          <a:p>
            <a:endParaRPr lang="pt-PT" sz="2400" dirty="0" smtClean="0">
              <a:latin typeface="+mj-lt"/>
            </a:endParaRPr>
          </a:p>
          <a:p>
            <a:endParaRPr lang="pt-PT" sz="2400" dirty="0" smtClean="0">
              <a:latin typeface="+mj-lt"/>
            </a:endParaRPr>
          </a:p>
          <a:p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Trabalho realizado por :</a:t>
            </a:r>
          </a:p>
          <a:p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Márcio Silva, nº73643</a:t>
            </a:r>
          </a:p>
          <a:p>
            <a:r>
              <a:rPr lang="pt-PT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Nuno Moita, nº77025</a:t>
            </a:r>
            <a:endParaRPr lang="pt-PT" sz="24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8629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www.efacec.pt/PresentationLayer/ResourcesUser/fotos/renov%C3%A1veis/banner_microgeraca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872454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 rot="748520">
            <a:off x="1660592" y="3369038"/>
            <a:ext cx="55446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Microgeração Eléctrica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17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08720"/>
            <a:ext cx="8424935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59532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>
                <a:latin typeface="+mj-lt"/>
              </a:rPr>
              <a:t>Fig. </a:t>
            </a:r>
            <a:r>
              <a:rPr lang="pt-PT" sz="1400" dirty="0" smtClean="0">
                <a:latin typeface="+mj-lt"/>
              </a:rPr>
              <a:t>6 </a:t>
            </a:r>
            <a:r>
              <a:rPr lang="pt-PT" sz="1400" dirty="0">
                <a:latin typeface="+mj-lt"/>
              </a:rPr>
              <a:t>Simulação de empréstimo bancário</a:t>
            </a:r>
          </a:p>
          <a:p>
            <a:r>
              <a:rPr lang="pt-PT" sz="1400" dirty="0">
                <a:latin typeface="+mj-lt"/>
              </a:rPr>
              <a:t>Fonte: CGD</a:t>
            </a:r>
          </a:p>
        </p:txBody>
      </p:sp>
    </p:spTree>
    <p:extLst>
      <p:ext uri="{BB962C8B-B14F-4D97-AF65-F5344CB8AC3E}">
        <p14:creationId xmlns:p14="http://schemas.microsoft.com/office/powerpoint/2010/main" val="321595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/>
              <a:t/>
            </a:r>
            <a:br>
              <a:rPr lang="pt-PT" sz="3600" b="1" dirty="0"/>
            </a:br>
            <a:r>
              <a:rPr lang="pt-PT" sz="3600" b="1" dirty="0" smtClean="0"/>
              <a:t>Possíveis </a:t>
            </a:r>
            <a:r>
              <a:rPr lang="pt-PT" sz="3600" b="1" dirty="0"/>
              <a:t>soluções para reduzir o montante requerido por empréstimo bancário</a:t>
            </a:r>
            <a:r>
              <a:rPr lang="pt-PT" sz="3600" b="1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91264" cy="3759696"/>
          </a:xfrm>
        </p:spPr>
        <p:txBody>
          <a:bodyPr/>
          <a:lstStyle/>
          <a:p>
            <a:pPr marL="182563" lvl="1" indent="441325">
              <a:spcBef>
                <a:spcPts val="0"/>
              </a:spcBef>
              <a:tabLst>
                <a:tab pos="179388" algn="l"/>
              </a:tabLst>
            </a:pPr>
            <a:r>
              <a:rPr lang="pt-PT" dirty="0">
                <a:latin typeface="+mj-lt"/>
              </a:rPr>
              <a:t>Por cada 20 euros ganhos pelo estabelecimento, 1 euro reverte à compra do sistema</a:t>
            </a:r>
            <a:r>
              <a:rPr lang="pt-PT" sz="2200" dirty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PT" sz="2400" dirty="0">
              <a:latin typeface="+mj-lt"/>
            </a:endParaRPr>
          </a:p>
          <a:p>
            <a:pPr marL="176213" lvl="1" indent="447675">
              <a:spcBef>
                <a:spcPts val="0"/>
              </a:spcBef>
            </a:pPr>
            <a:r>
              <a:rPr lang="pt-PT" dirty="0">
                <a:latin typeface="+mj-lt"/>
              </a:rPr>
              <a:t>Criar uma caixa de contribuições para a compra do sistema onde estivesse explicado as vantagens ambientais e as possíveis vantagens económicas, como por exemplo, uma eventual descida dos preços. 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7918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/>
              <a:t>Restrições e </a:t>
            </a:r>
            <a:r>
              <a:rPr lang="pt-PT" sz="3200" b="1" dirty="0" smtClean="0"/>
              <a:t>solução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515644"/>
          </a:xfrm>
        </p:spPr>
        <p:txBody>
          <a:bodyPr>
            <a:normAutofit/>
          </a:bodyPr>
          <a:lstStyle/>
          <a:p>
            <a:r>
              <a:rPr lang="pt-PT" sz="2400" dirty="0">
                <a:latin typeface="+mj-lt"/>
              </a:rPr>
              <a:t>Dado que o Restaurante se encontra numa zona histórica de Lisboa</a:t>
            </a:r>
            <a:r>
              <a:rPr lang="pt-PT" sz="2400" dirty="0" smtClean="0">
                <a:latin typeface="+mj-lt"/>
              </a:rPr>
              <a:t>, </a:t>
            </a:r>
            <a:r>
              <a:rPr lang="pt-PT" sz="2400" dirty="0">
                <a:latin typeface="+mj-lt"/>
              </a:rPr>
              <a:t>a colocação de um painel iria arruinar completamente essa </a:t>
            </a:r>
            <a:r>
              <a:rPr lang="pt-PT" sz="2400" dirty="0" smtClean="0">
                <a:latin typeface="+mj-lt"/>
              </a:rPr>
              <a:t>imagem</a:t>
            </a:r>
            <a:r>
              <a:rPr lang="pt-PT" sz="2400" dirty="0">
                <a:latin typeface="+mj-lt"/>
              </a:rPr>
              <a:t>.</a:t>
            </a:r>
            <a:endParaRPr lang="pt-PT" sz="24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pt-PT" sz="24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Uma </a:t>
            </a:r>
            <a:r>
              <a:rPr lang="pt-PT" sz="2400" dirty="0">
                <a:latin typeface="+mj-lt"/>
              </a:rPr>
              <a:t>possível solução para manter a aparência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 smtClean="0">
                <a:latin typeface="+mj-lt"/>
              </a:rPr>
              <a:t>das </a:t>
            </a:r>
            <a:r>
              <a:rPr lang="pt-PT" sz="2400" dirty="0">
                <a:latin typeface="+mj-lt"/>
              </a:rPr>
              <a:t>telhas cerâmicas seria o uso </a:t>
            </a:r>
            <a:r>
              <a:rPr lang="pt-PT" sz="2400" dirty="0" smtClean="0">
                <a:latin typeface="+mj-lt"/>
              </a:rPr>
              <a:t>do mecanismo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 err="1" smtClean="0">
                <a:latin typeface="+mj-lt"/>
              </a:rPr>
              <a:t>TechTile</a:t>
            </a:r>
            <a:r>
              <a:rPr lang="pt-PT" sz="2400" dirty="0" smtClean="0">
                <a:latin typeface="+mj-lt"/>
              </a:rPr>
              <a:t>: um sistema de </a:t>
            </a:r>
            <a:r>
              <a:rPr lang="pt-PT" sz="2400" dirty="0">
                <a:latin typeface="+mj-lt"/>
              </a:rPr>
              <a:t>telhas solares </a:t>
            </a:r>
            <a:r>
              <a:rPr lang="pt-PT" sz="2400" dirty="0" smtClean="0">
                <a:latin typeface="+mj-lt"/>
              </a:rPr>
              <a:t>desenhadas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>
                <a:latin typeface="+mj-lt"/>
              </a:rPr>
              <a:t>p</a:t>
            </a:r>
            <a:r>
              <a:rPr lang="pt-PT" sz="2400" dirty="0" smtClean="0">
                <a:latin typeface="+mj-lt"/>
              </a:rPr>
              <a:t>ela empresa </a:t>
            </a:r>
            <a:r>
              <a:rPr lang="pt-PT" sz="2400" dirty="0">
                <a:latin typeface="+mj-lt"/>
              </a:rPr>
              <a:t>italiana “REM </a:t>
            </a:r>
            <a:r>
              <a:rPr lang="pt-PT" sz="2400" dirty="0" err="1">
                <a:latin typeface="+mj-lt"/>
              </a:rPr>
              <a:t>S.p.A</a:t>
            </a:r>
            <a:r>
              <a:rPr lang="pt-PT" sz="2400" dirty="0" smtClean="0">
                <a:latin typeface="+mj-lt"/>
              </a:rPr>
              <a:t>”.</a:t>
            </a:r>
          </a:p>
          <a:p>
            <a:pPr marL="0" indent="263525"/>
            <a:endParaRPr lang="pt-PT" sz="2400" dirty="0" smtClean="0">
              <a:latin typeface="+mj-lt"/>
            </a:endParaRPr>
          </a:p>
          <a:p>
            <a:pPr marL="0" indent="263525"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No </a:t>
            </a:r>
            <a:r>
              <a:rPr lang="pt-PT" sz="2400" dirty="0">
                <a:latin typeface="+mj-lt"/>
              </a:rPr>
              <a:t>centro da telha, podem encontrar-se os </a:t>
            </a:r>
            <a:endParaRPr lang="pt-PT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 smtClean="0">
                <a:latin typeface="+mj-lt"/>
              </a:rPr>
              <a:t>módulos </a:t>
            </a:r>
            <a:r>
              <a:rPr lang="pt-PT" sz="2400" dirty="0">
                <a:latin typeface="+mj-lt"/>
              </a:rPr>
              <a:t>solares térmicos sob um painel </a:t>
            </a:r>
            <a:endParaRPr lang="pt-PT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400" dirty="0" smtClean="0">
                <a:latin typeface="+mj-lt"/>
              </a:rPr>
              <a:t>transparente </a:t>
            </a:r>
            <a:r>
              <a:rPr lang="pt-PT" sz="2400" dirty="0">
                <a:latin typeface="+mj-lt"/>
              </a:rPr>
              <a:t>feito com PLEXIGLAS, porque </a:t>
            </a:r>
            <a:r>
              <a:rPr lang="pt-PT" sz="2400" dirty="0" smtClean="0">
                <a:latin typeface="+mj-lt"/>
              </a:rPr>
              <a:t>esta</a:t>
            </a:r>
            <a:br>
              <a:rPr lang="pt-PT" sz="2400" dirty="0" smtClean="0">
                <a:latin typeface="+mj-lt"/>
              </a:rPr>
            </a:br>
            <a:r>
              <a:rPr lang="pt-PT" sz="2400" dirty="0" smtClean="0">
                <a:latin typeface="+mj-lt"/>
              </a:rPr>
              <a:t>matéria </a:t>
            </a:r>
            <a:r>
              <a:rPr lang="pt-PT" sz="2400" dirty="0">
                <a:latin typeface="+mj-lt"/>
              </a:rPr>
              <a:t>tem uma transmissão de luz superior a </a:t>
            </a:r>
            <a:r>
              <a:rPr lang="pt-PT" sz="2400" dirty="0" smtClean="0">
                <a:latin typeface="+mj-lt"/>
              </a:rPr>
              <a:t/>
            </a:r>
            <a:br>
              <a:rPr lang="pt-PT" sz="2400" dirty="0" smtClean="0">
                <a:latin typeface="+mj-lt"/>
              </a:rPr>
            </a:br>
            <a:r>
              <a:rPr lang="pt-PT" sz="2400" dirty="0" smtClean="0">
                <a:latin typeface="+mj-lt"/>
              </a:rPr>
              <a:t>90 </a:t>
            </a:r>
            <a:r>
              <a:rPr lang="pt-PT" sz="2400" dirty="0">
                <a:latin typeface="+mj-lt"/>
              </a:rPr>
              <a:t>%, </a:t>
            </a:r>
            <a:r>
              <a:rPr lang="pt-PT" sz="2400" dirty="0" smtClean="0">
                <a:latin typeface="+mj-lt"/>
              </a:rPr>
              <a:t>deixando </a:t>
            </a:r>
            <a:r>
              <a:rPr lang="pt-PT" sz="2400" dirty="0">
                <a:latin typeface="+mj-lt"/>
              </a:rPr>
              <a:t>passar muito mais luz que outros </a:t>
            </a:r>
            <a:r>
              <a:rPr lang="pt-PT" sz="2400" dirty="0" smtClean="0">
                <a:latin typeface="+mj-lt"/>
              </a:rPr>
              <a:t>plásticos.</a:t>
            </a:r>
            <a:endParaRPr lang="pt-PT" sz="2400" dirty="0">
              <a:latin typeface="+mj-lt"/>
            </a:endParaRPr>
          </a:p>
        </p:txBody>
      </p:sp>
      <p:pic>
        <p:nvPicPr>
          <p:cNvPr id="1026" name="Picture 2" descr="compon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24" y="2204864"/>
            <a:ext cx="25417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07200" y="4909810"/>
            <a:ext cx="284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</a:t>
            </a:r>
            <a:r>
              <a:rPr lang="pt-PT" sz="1100" dirty="0" smtClean="0">
                <a:latin typeface="+mj-lt"/>
              </a:rPr>
              <a:t>.</a:t>
            </a:r>
            <a:r>
              <a:rPr lang="pt-PT" sz="1400" dirty="0" smtClean="0">
                <a:latin typeface="+mj-lt"/>
              </a:rPr>
              <a:t>7 Componentes da </a:t>
            </a:r>
            <a:r>
              <a:rPr lang="pt-PT" sz="1400" dirty="0" err="1" smtClean="0">
                <a:latin typeface="+mj-lt"/>
              </a:rPr>
              <a:t>TechTile</a:t>
            </a:r>
            <a:endParaRPr lang="pt-PT" sz="1400" dirty="0" smtClean="0">
              <a:latin typeface="+mj-lt"/>
            </a:endParaRPr>
          </a:p>
          <a:p>
            <a:r>
              <a:rPr lang="pt-PT" sz="1400" dirty="0" smtClean="0">
                <a:latin typeface="+mj-lt"/>
              </a:rPr>
              <a:t>Fonte: REM</a:t>
            </a:r>
            <a:endParaRPr lang="pt-PT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2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89966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Fig.8 Carta de Potencial  Solar de Lisboa</a:t>
            </a:r>
            <a:br>
              <a:rPr lang="pt-PT" sz="1400" dirty="0" smtClean="0">
                <a:latin typeface="+mj-lt"/>
              </a:rPr>
            </a:br>
            <a:r>
              <a:rPr lang="pt-PT" sz="1400" dirty="0" smtClean="0">
                <a:latin typeface="+mj-lt"/>
              </a:rPr>
              <a:t>Fonte: Lisboa </a:t>
            </a:r>
            <a:r>
              <a:rPr lang="pt-PT" sz="1400" dirty="0" err="1" smtClean="0">
                <a:latin typeface="+mj-lt"/>
              </a:rPr>
              <a:t>e-nova</a:t>
            </a:r>
            <a:endParaRPr lang="pt-P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5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056784" cy="53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6203999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Fig.9 </a:t>
            </a:r>
            <a:r>
              <a:rPr lang="pt-PT" sz="1400" dirty="0" err="1" smtClean="0">
                <a:latin typeface="+mj-lt"/>
              </a:rPr>
              <a:t>Post</a:t>
            </a:r>
            <a:r>
              <a:rPr lang="pt-PT" sz="1400" dirty="0" smtClean="0">
                <a:latin typeface="+mj-lt"/>
              </a:rPr>
              <a:t> no </a:t>
            </a:r>
            <a:r>
              <a:rPr lang="pt-PT" sz="1400" dirty="0" err="1" smtClean="0">
                <a:latin typeface="+mj-lt"/>
              </a:rPr>
              <a:t>Facebook</a:t>
            </a:r>
            <a:endParaRPr lang="pt-P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3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/>
              <a:t>Conclusão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5156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PT" sz="2400" dirty="0">
                <a:latin typeface="+mj-lt"/>
              </a:rPr>
              <a:t>Como se verifica, este projecto trata-se de um elevado investimento inicial e, sendo a Mouraria uma zona histórica, impossível de aplicar, daí a não se verificar o uso deste nesta zona de Lisboa. </a:t>
            </a:r>
          </a:p>
          <a:p>
            <a:pPr>
              <a:spcBef>
                <a:spcPts val="1200"/>
              </a:spcBef>
            </a:pPr>
            <a:r>
              <a:rPr lang="pt-PT" sz="2400" dirty="0" smtClean="0">
                <a:latin typeface="+mj-lt"/>
              </a:rPr>
              <a:t>Por </a:t>
            </a:r>
            <a:r>
              <a:rPr lang="pt-PT" sz="2400" dirty="0">
                <a:latin typeface="+mj-lt"/>
              </a:rPr>
              <a:t>isso, poder-se-iam colocar as “</a:t>
            </a:r>
            <a:r>
              <a:rPr lang="pt-PT" sz="2400" dirty="0" err="1">
                <a:latin typeface="+mj-lt"/>
              </a:rPr>
              <a:t>Techtile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Energy</a:t>
            </a:r>
            <a:r>
              <a:rPr lang="pt-PT" sz="2400" dirty="0">
                <a:latin typeface="+mj-lt"/>
              </a:rPr>
              <a:t>” no Bairro da Mouraria sem que o impacto visual desvalorizasse o aspecto histórico da mesma</a:t>
            </a:r>
            <a:r>
              <a:rPr lang="pt-PT" sz="2400" dirty="0" smtClean="0">
                <a:latin typeface="+mj-lt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pt-PT" sz="2400" dirty="0" smtClean="0">
                <a:latin typeface="+mj-lt"/>
              </a:rPr>
              <a:t>Para além disso, como cada célula funciona independente das outras, não seria necessário colocar todo o revestimento necessário duma só vez, podendo optar-se por um processo a longo prazo mais económico, dispondo de uma fila de telhas de cada vez. </a:t>
            </a:r>
            <a:r>
              <a:rPr lang="pt-PT" sz="2400" dirty="0">
                <a:latin typeface="+mj-lt"/>
              </a:rPr>
              <a:t>Esta seria uma maneira bastante inovadora para a redução tanto da emissão de CO2 do restaurante, como da factura eléctrica.</a:t>
            </a:r>
          </a:p>
        </p:txBody>
      </p:sp>
    </p:spTree>
    <p:extLst>
      <p:ext uri="{BB962C8B-B14F-4D97-AF65-F5344CB8AC3E}">
        <p14:creationId xmlns:p14="http://schemas.microsoft.com/office/powerpoint/2010/main" val="4186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/>
              <a:t>Agradecimentos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35480"/>
            <a:ext cx="8964488" cy="4389120"/>
          </a:xfrm>
        </p:spPr>
        <p:txBody>
          <a:bodyPr/>
          <a:lstStyle/>
          <a:p>
            <a:pPr marL="360363" lvl="1" indent="360363"/>
            <a:r>
              <a:rPr lang="pt-PT" sz="2200" dirty="0">
                <a:latin typeface="+mj-lt"/>
              </a:rPr>
              <a:t>Agradecemos ao Sr. Tiago Martins, comercial responsável da empresa ENAT, que nos facultou rápida e eficazmente os documentos com orçamentos dos sistemas de microprodução oferecidos pela empresa.</a:t>
            </a:r>
          </a:p>
          <a:p>
            <a:endParaRPr lang="pt-PT" sz="2400" dirty="0" smtClean="0">
              <a:latin typeface="+mj-lt"/>
            </a:endParaRPr>
          </a:p>
          <a:p>
            <a:pPr marL="360363" lvl="1" indent="360363"/>
            <a:r>
              <a:rPr lang="pt-PT" sz="2200" dirty="0" smtClean="0">
                <a:latin typeface="+mj-lt"/>
              </a:rPr>
              <a:t>Agradecemos </a:t>
            </a:r>
            <a:r>
              <a:rPr lang="pt-PT" sz="2200" dirty="0">
                <a:latin typeface="+mj-lt"/>
              </a:rPr>
              <a:t>ao Sr. Mohammed </a:t>
            </a:r>
            <a:r>
              <a:rPr lang="pt-PT" sz="2200" dirty="0" err="1">
                <a:latin typeface="+mj-lt"/>
              </a:rPr>
              <a:t>Faruk</a:t>
            </a:r>
            <a:r>
              <a:rPr lang="pt-PT" sz="2200" dirty="0">
                <a:latin typeface="+mj-lt"/>
              </a:rPr>
              <a:t>, proprietário do estabelecimento em causa “</a:t>
            </a:r>
            <a:r>
              <a:rPr lang="pt-PT" sz="2200" dirty="0" err="1">
                <a:latin typeface="+mj-lt"/>
              </a:rPr>
              <a:t>Bangla</a:t>
            </a:r>
            <a:r>
              <a:rPr lang="pt-PT" sz="2200" dirty="0">
                <a:latin typeface="+mj-lt"/>
              </a:rPr>
              <a:t> Restaurante: Comida Tradicional Indiana e Bangladesh” por ter aceitado prestar a sua opinião e ter-nos deixado filmá-lo no interior do seu estabelecimento.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19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i="1" dirty="0">
                <a:latin typeface="+mj-lt"/>
              </a:rPr>
              <a:t>"Já é hora de parar de ver a </a:t>
            </a:r>
            <a:r>
              <a:rPr lang="pt-PT" sz="2400" i="1" dirty="0" smtClean="0">
                <a:latin typeface="+mj-lt"/>
              </a:rPr>
              <a:t>energia solar</a:t>
            </a:r>
            <a:r>
              <a:rPr lang="pt-PT" sz="2400" i="1" dirty="0">
                <a:latin typeface="+mj-lt"/>
              </a:rPr>
              <a:t> como a boutique das fontes de energia</a:t>
            </a:r>
            <a:r>
              <a:rPr lang="pt-PT" sz="2400" i="1" dirty="0" smtClean="0">
                <a:latin typeface="+mj-lt"/>
              </a:rPr>
              <a:t>. Na </a:t>
            </a:r>
            <a:r>
              <a:rPr lang="pt-PT" sz="2400" i="1" dirty="0">
                <a:latin typeface="+mj-lt"/>
              </a:rPr>
              <a:t>verdade, ela nem mais deveria ser vista como uma </a:t>
            </a:r>
            <a:r>
              <a:rPr lang="pt-PT" sz="2400" i="1" dirty="0" smtClean="0">
                <a:latin typeface="+mj-lt"/>
              </a:rPr>
              <a:t>fonte alternativa de energia, </a:t>
            </a:r>
            <a:r>
              <a:rPr lang="pt-PT" sz="2400" i="1" dirty="0">
                <a:latin typeface="+mj-lt"/>
              </a:rPr>
              <a:t>mas como </a:t>
            </a:r>
            <a:r>
              <a:rPr lang="pt-PT" sz="2400" i="1" dirty="0" smtClean="0">
                <a:latin typeface="+mj-lt"/>
              </a:rPr>
              <a:t>uma </a:t>
            </a:r>
            <a:r>
              <a:rPr lang="pt-PT" sz="2400" i="1" dirty="0">
                <a:latin typeface="+mj-lt"/>
              </a:rPr>
              <a:t>opção técnica e economicamente viável".</a:t>
            </a:r>
          </a:p>
          <a:p>
            <a:pPr marL="2286000" lvl="8" indent="0" algn="r">
              <a:buNone/>
            </a:pPr>
            <a:endParaRPr lang="pt-PT" sz="2400" i="1" dirty="0" smtClean="0">
              <a:latin typeface="+mj-lt"/>
            </a:endParaRPr>
          </a:p>
          <a:p>
            <a:pPr marL="2286000" lvl="8" indent="0" algn="r">
              <a:buNone/>
            </a:pPr>
            <a:r>
              <a:rPr lang="pt-PT" dirty="0" smtClean="0">
                <a:latin typeface="+mj-lt"/>
              </a:rPr>
              <a:t>http</a:t>
            </a:r>
            <a:r>
              <a:rPr lang="pt-PT" dirty="0">
                <a:latin typeface="+mj-lt"/>
              </a:rPr>
              <a:t>://www.inovacaotecnologica.com.br/noticias/noticia.php?artigo=energia-solar-nivel-competitividade-economica&amp;id=010115111222</a:t>
            </a:r>
          </a:p>
        </p:txBody>
      </p:sp>
    </p:spTree>
    <p:extLst>
      <p:ext uri="{BB962C8B-B14F-4D97-AF65-F5344CB8AC3E}">
        <p14:creationId xmlns:p14="http://schemas.microsoft.com/office/powerpoint/2010/main" val="124478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PT" sz="3200" dirty="0" smtClean="0">
                <a:solidFill>
                  <a:schemeClr val="tx2"/>
                </a:solidFill>
              </a:rPr>
              <a:t>Introdução</a:t>
            </a:r>
            <a:endParaRPr lang="pt-PT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PT" sz="2400" dirty="0" smtClean="0"/>
              <a:t>	</a:t>
            </a:r>
          </a:p>
          <a:p>
            <a:pPr marL="0" indent="0">
              <a:buNone/>
            </a:pPr>
            <a:r>
              <a:rPr lang="pt-PT" sz="2400" dirty="0">
                <a:latin typeface="+mj-lt"/>
              </a:rPr>
              <a:t>	</a:t>
            </a:r>
            <a:r>
              <a:rPr lang="pt-PT" sz="2400" dirty="0" smtClean="0">
                <a:latin typeface="+mj-lt"/>
              </a:rPr>
              <a:t>Este </a:t>
            </a:r>
            <a:r>
              <a:rPr lang="pt-PT" sz="2400" dirty="0">
                <a:latin typeface="+mj-lt"/>
              </a:rPr>
              <a:t>trabalho trata-se de um projecto realizado no âmbito da disciplina de Introdução à Engenharia Mecânica com o objectivo de resolver um problema existente no Bairro da Mouraria. </a:t>
            </a:r>
          </a:p>
          <a:p>
            <a:pPr marL="0" indent="0">
              <a:buNone/>
            </a:pPr>
            <a:endParaRPr lang="pt-PT" sz="2400" dirty="0" smtClean="0">
              <a:latin typeface="+mj-lt"/>
            </a:endParaRPr>
          </a:p>
          <a:p>
            <a:pPr marL="0" indent="0">
              <a:buNone/>
            </a:pPr>
            <a:r>
              <a:rPr lang="pt-PT" sz="2400" dirty="0" smtClean="0">
                <a:latin typeface="+mj-lt"/>
              </a:rPr>
              <a:t>	Para </a:t>
            </a:r>
            <a:r>
              <a:rPr lang="pt-PT" sz="2400" dirty="0">
                <a:latin typeface="+mj-lt"/>
              </a:rPr>
              <a:t>tal, criámos um projecto sobre microgeração de energia eléctrica com intuito de reduzir os gastos eléctricos e as emissões de dióxido de carbono (CO</a:t>
            </a:r>
            <a:r>
              <a:rPr lang="pt-PT" sz="2400" baseline="-25000" dirty="0">
                <a:latin typeface="+mj-lt"/>
              </a:rPr>
              <a:t>2</a:t>
            </a:r>
            <a:r>
              <a:rPr lang="pt-PT" sz="2400" dirty="0">
                <a:latin typeface="+mj-lt"/>
              </a:rPr>
              <a:t>) de um estabelecimento deste bairro.</a:t>
            </a:r>
          </a:p>
          <a:p>
            <a:pPr marL="0" indent="0">
              <a:buNone/>
            </a:pPr>
            <a:endParaRPr lang="pt-PT" sz="2400" dirty="0" smtClean="0">
              <a:latin typeface="+mj-lt"/>
            </a:endParaRPr>
          </a:p>
          <a:p>
            <a:pPr marL="0" indent="0">
              <a:buNone/>
            </a:pPr>
            <a:r>
              <a:rPr lang="pt-PT" sz="2400" dirty="0" smtClean="0">
                <a:latin typeface="+mj-lt"/>
              </a:rPr>
              <a:t>	Neste </a:t>
            </a:r>
            <a:r>
              <a:rPr lang="pt-PT" sz="2400" dirty="0">
                <a:latin typeface="+mj-lt"/>
              </a:rPr>
              <a:t>projecto iremos analisar as vantagens e as desvantagens da implantação deste sistema </a:t>
            </a:r>
            <a:r>
              <a:rPr lang="pt-PT" sz="2400" dirty="0" smtClean="0">
                <a:latin typeface="+mj-lt"/>
              </a:rPr>
              <a:t>neste estabelecimento, </a:t>
            </a:r>
            <a:r>
              <a:rPr lang="pt-PT" sz="2400" dirty="0">
                <a:latin typeface="+mj-lt"/>
              </a:rPr>
              <a:t>tentando arranjar soluções para combater as desvantagens.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08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tx2"/>
                </a:solidFill>
              </a:rPr>
              <a:t>Material</a:t>
            </a:r>
            <a:endParaRPr lang="pt-PT" sz="3200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sz="2400" dirty="0" smtClean="0"/>
              <a:t>Painéis Fotovoltaicos;</a:t>
            </a:r>
          </a:p>
          <a:p>
            <a:pPr marL="0" indent="0">
              <a:spcBef>
                <a:spcPts val="0"/>
              </a:spcBef>
              <a:buNone/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Inversor;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SRM;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Contador;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Quadro de protecção AC;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Portinhola;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22" y="1988840"/>
            <a:ext cx="49136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16016" y="5517232"/>
            <a:ext cx="4187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Fig.1  Diagrama de um sistema de microgeração eléctrica.</a:t>
            </a:r>
          </a:p>
          <a:p>
            <a:r>
              <a:rPr lang="pt-PT" sz="1400" dirty="0" smtClean="0">
                <a:latin typeface="+mj-lt"/>
              </a:rPr>
              <a:t>Fonte: ENAT </a:t>
            </a:r>
            <a:endParaRPr lang="pt-PT" sz="14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54" y="6253981"/>
            <a:ext cx="800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hlinkClick r:id="rId3"/>
              </a:rPr>
              <a:t>http://</a:t>
            </a:r>
            <a:r>
              <a:rPr lang="pt-PT" sz="1400" dirty="0" smtClean="0">
                <a:hlinkClick r:id="rId3"/>
              </a:rPr>
              <a:t>www.energiasrenovaveis.com/images/upload/flash/anima_como_funciona/pv6.swf</a:t>
            </a:r>
            <a:endParaRPr lang="pt-PT" sz="1400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62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>Custos de venda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PT" sz="2400" dirty="0" smtClean="0">
                <a:latin typeface="+mj-lt"/>
              </a:rPr>
              <a:t>	Em </a:t>
            </a:r>
            <a:r>
              <a:rPr lang="pt-PT" sz="2400" dirty="0">
                <a:latin typeface="+mj-lt"/>
              </a:rPr>
              <a:t>2012, a tarifa bonificada (tarifa válida por 15 anos) é </a:t>
            </a:r>
            <a:r>
              <a:rPr lang="pt-PT" sz="2400" dirty="0" smtClean="0">
                <a:latin typeface="+mj-lt"/>
              </a:rPr>
              <a:t>:</a:t>
            </a:r>
          </a:p>
          <a:p>
            <a:pPr>
              <a:spcBef>
                <a:spcPts val="1000"/>
              </a:spcBef>
            </a:pPr>
            <a:r>
              <a:rPr lang="pt-PT" sz="2400" dirty="0" smtClean="0">
                <a:latin typeface="+mj-lt"/>
              </a:rPr>
              <a:t>0,326 </a:t>
            </a:r>
            <a:r>
              <a:rPr lang="pt-PT" sz="2400" dirty="0">
                <a:latin typeface="+mj-lt"/>
              </a:rPr>
              <a:t>€/</a:t>
            </a:r>
            <a:r>
              <a:rPr lang="pt-PT" sz="2400" dirty="0" err="1">
                <a:latin typeface="+mj-lt"/>
              </a:rPr>
              <a:t>KWh</a:t>
            </a:r>
            <a:r>
              <a:rPr lang="pt-PT" sz="2400" dirty="0">
                <a:latin typeface="+mj-lt"/>
              </a:rPr>
              <a:t> nos primeiros 8 </a:t>
            </a:r>
            <a:r>
              <a:rPr lang="pt-PT" sz="2400" dirty="0" smtClean="0">
                <a:latin typeface="+mj-lt"/>
              </a:rPr>
              <a:t>anos;</a:t>
            </a:r>
          </a:p>
          <a:p>
            <a:pPr>
              <a:spcBef>
                <a:spcPts val="1000"/>
              </a:spcBef>
            </a:pPr>
            <a:r>
              <a:rPr lang="pt-PT" sz="2400" dirty="0" smtClean="0">
                <a:latin typeface="+mj-lt"/>
              </a:rPr>
              <a:t>0,185 </a:t>
            </a:r>
            <a:r>
              <a:rPr lang="pt-PT" sz="2400" dirty="0">
                <a:latin typeface="+mj-lt"/>
              </a:rPr>
              <a:t>€/</a:t>
            </a:r>
            <a:r>
              <a:rPr lang="pt-PT" sz="2400" dirty="0" err="1">
                <a:latin typeface="+mj-lt"/>
              </a:rPr>
              <a:t>KWh</a:t>
            </a:r>
            <a:r>
              <a:rPr lang="pt-PT" sz="2400" dirty="0">
                <a:latin typeface="+mj-lt"/>
              </a:rPr>
              <a:t> nos restantes 7 </a:t>
            </a:r>
            <a:r>
              <a:rPr lang="pt-PT" sz="2400" dirty="0" smtClean="0">
                <a:latin typeface="+mj-lt"/>
              </a:rPr>
              <a:t>anos; </a:t>
            </a:r>
          </a:p>
          <a:p>
            <a:pPr>
              <a:spcBef>
                <a:spcPts val="1000"/>
              </a:spcBef>
            </a:pPr>
            <a:r>
              <a:rPr lang="pt-PT" sz="2400" dirty="0" smtClean="0">
                <a:latin typeface="+mj-lt"/>
              </a:rPr>
              <a:t>Igual ao preço de custo da electricidade normalmente pago pelo consumidor;</a:t>
            </a:r>
            <a:endParaRPr lang="pt-PT" sz="2400" dirty="0">
              <a:latin typeface="+mj-lt"/>
            </a:endParaRPr>
          </a:p>
          <a:p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5317491" cy="190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67294" y="5880205"/>
            <a:ext cx="41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Fig.2  Painel Fotovoltaico</a:t>
            </a:r>
          </a:p>
          <a:p>
            <a:r>
              <a:rPr lang="pt-PT" sz="1400" dirty="0" smtClean="0">
                <a:latin typeface="+mj-lt"/>
              </a:rPr>
              <a:t>Fonte: ENAT </a:t>
            </a:r>
            <a:endParaRPr lang="pt-P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6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/>
              <a:t>Processo de adesão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Registo no SRM, o que envolve o pagamento de 500 euros.</a:t>
            </a:r>
          </a:p>
          <a:p>
            <a:pPr>
              <a:spcBef>
                <a:spcPts val="0"/>
              </a:spcBef>
            </a:pPr>
            <a:endParaRPr lang="pt-PT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Instalação do sistema;</a:t>
            </a:r>
          </a:p>
          <a:p>
            <a:pPr>
              <a:spcBef>
                <a:spcPts val="0"/>
              </a:spcBef>
            </a:pPr>
            <a:endParaRPr lang="pt-PT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Inspecção do sistema pela </a:t>
            </a:r>
            <a:r>
              <a:rPr lang="pt-PT" sz="2400" dirty="0" err="1" smtClean="0">
                <a:latin typeface="+mj-lt"/>
              </a:rPr>
              <a:t>Certiel</a:t>
            </a:r>
            <a:r>
              <a:rPr lang="pt-PT" sz="2400" dirty="0" smtClean="0">
                <a:latin typeface="+mj-lt"/>
              </a:rPr>
              <a:t>;</a:t>
            </a:r>
          </a:p>
          <a:p>
            <a:pPr>
              <a:spcBef>
                <a:spcPts val="0"/>
              </a:spcBef>
            </a:pPr>
            <a:endParaRPr lang="pt-PT" sz="2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PT" sz="2400" dirty="0" smtClean="0">
                <a:latin typeface="+mj-lt"/>
              </a:rPr>
              <a:t>Celebração de um contrato de compra e venda e ligação à rede nacional do sistema de microgeração;</a:t>
            </a:r>
            <a:endParaRPr lang="pt-PT" sz="2400" dirty="0">
              <a:latin typeface="+mj-lt"/>
            </a:endParaRPr>
          </a:p>
        </p:txBody>
      </p:sp>
      <p:pic>
        <p:nvPicPr>
          <p:cNvPr id="4098" name="Picture 2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22010"/>
            <a:ext cx="248813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5517232"/>
            <a:ext cx="41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+mj-lt"/>
              </a:rPr>
              <a:t>Fig.3  Logótipo da empresa </a:t>
            </a:r>
            <a:r>
              <a:rPr lang="pt-PT" sz="1400" dirty="0" err="1" smtClean="0">
                <a:latin typeface="+mj-lt"/>
              </a:rPr>
              <a:t>Certiel</a:t>
            </a:r>
            <a:r>
              <a:rPr lang="pt-PT" sz="1400" dirty="0" smtClean="0">
                <a:latin typeface="+mj-lt"/>
              </a:rPr>
              <a:t>.</a:t>
            </a:r>
          </a:p>
          <a:p>
            <a:r>
              <a:rPr lang="pt-PT" sz="1400" dirty="0" smtClean="0">
                <a:latin typeface="+mj-lt"/>
              </a:rPr>
              <a:t>Fonte: </a:t>
            </a:r>
            <a:r>
              <a:rPr lang="pt-PT" sz="1400" dirty="0" err="1" smtClean="0">
                <a:latin typeface="+mj-lt"/>
              </a:rPr>
              <a:t>Certiel</a:t>
            </a:r>
            <a:r>
              <a:rPr lang="pt-PT" sz="1400" dirty="0" smtClean="0">
                <a:latin typeface="+mj-lt"/>
              </a:rPr>
              <a:t> </a:t>
            </a:r>
            <a:endParaRPr lang="pt-P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4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0753433"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pt-PT" sz="5400" dirty="0" smtClean="0"/>
          </a:p>
          <a:p>
            <a:pPr marL="393192" lvl="1" indent="0">
              <a:buNone/>
            </a:pPr>
            <a:r>
              <a:rPr lang="pt-PT" sz="5400" dirty="0" smtClean="0"/>
              <a:t>		Caso de estudo</a:t>
            </a:r>
            <a:endParaRPr lang="pt-PT" sz="5400" dirty="0"/>
          </a:p>
        </p:txBody>
      </p:sp>
    </p:spTree>
    <p:extLst>
      <p:ext uri="{BB962C8B-B14F-4D97-AF65-F5344CB8AC3E}">
        <p14:creationId xmlns:p14="http://schemas.microsoft.com/office/powerpoint/2010/main" val="39475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project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388" y="1"/>
            <a:ext cx="9196388" cy="6897290"/>
          </a:xfrm>
        </p:spPr>
      </p:pic>
    </p:spTree>
    <p:extLst>
      <p:ext uri="{BB962C8B-B14F-4D97-AF65-F5344CB8AC3E}">
        <p14:creationId xmlns:p14="http://schemas.microsoft.com/office/powerpoint/2010/main" val="32179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899592" y="4751523"/>
            <a:ext cx="4248472" cy="6054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Fig. </a:t>
            </a:r>
            <a:r>
              <a:rPr lang="pt-PT" sz="1400" dirty="0" smtClean="0">
                <a:effectLst/>
                <a:latin typeface="Calibri"/>
                <a:ea typeface="Calibri"/>
                <a:cs typeface="Times New Roman"/>
              </a:rPr>
              <a:t>4 </a:t>
            </a: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Estimativa de produção durante 15 anos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Fonte: ENAT</a:t>
            </a:r>
          </a:p>
        </p:txBody>
      </p:sp>
    </p:spTree>
    <p:extLst>
      <p:ext uri="{BB962C8B-B14F-4D97-AF65-F5344CB8AC3E}">
        <p14:creationId xmlns:p14="http://schemas.microsoft.com/office/powerpoint/2010/main" val="292495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0" y="1244709"/>
            <a:ext cx="835292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1187624" y="4917116"/>
            <a:ext cx="4824536" cy="6721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Fig. </a:t>
            </a:r>
            <a:r>
              <a:rPr lang="pt-PT" sz="1400" dirty="0" smtClean="0">
                <a:effectLst/>
                <a:latin typeface="Calibri"/>
                <a:ea typeface="Calibri"/>
                <a:cs typeface="Times New Roman"/>
              </a:rPr>
              <a:t>5 </a:t>
            </a: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Estimativa de facturação anual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1400" dirty="0">
                <a:effectLst/>
                <a:latin typeface="Calibri"/>
                <a:ea typeface="Calibri"/>
                <a:cs typeface="Times New Roman"/>
              </a:rPr>
              <a:t>Fonte: ENAT</a:t>
            </a:r>
          </a:p>
        </p:txBody>
      </p:sp>
    </p:spTree>
    <p:extLst>
      <p:ext uri="{BB962C8B-B14F-4D97-AF65-F5344CB8AC3E}">
        <p14:creationId xmlns:p14="http://schemas.microsoft.com/office/powerpoint/2010/main" val="955800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509</Words>
  <Application>Microsoft Office PowerPoint</Application>
  <PresentationFormat>Apresentação no Ecrã (4:3)</PresentationFormat>
  <Paragraphs>93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Fluxo</vt:lpstr>
      <vt:lpstr>Apresentação do PowerPoint</vt:lpstr>
      <vt:lpstr>Apresentação do PowerPoint</vt:lpstr>
      <vt:lpstr>Material</vt:lpstr>
      <vt:lpstr>        Custos de venda</vt:lpstr>
      <vt:lpstr>Processo de adesão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Possíveis soluções para reduzir o montante requerido por empréstimo bancário:</vt:lpstr>
      <vt:lpstr>Restrições e solução</vt:lpstr>
      <vt:lpstr>Apresentação do PowerPoint</vt:lpstr>
      <vt:lpstr>Apresentação do PowerPoint</vt:lpstr>
      <vt:lpstr>Conclusão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22</cp:revision>
  <dcterms:created xsi:type="dcterms:W3CDTF">2012-12-01T17:30:01Z</dcterms:created>
  <dcterms:modified xsi:type="dcterms:W3CDTF">2012-12-10T10:57:27Z</dcterms:modified>
</cp:coreProperties>
</file>