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6" r:id="rId5"/>
    <p:sldId id="271" r:id="rId6"/>
    <p:sldId id="273" r:id="rId7"/>
    <p:sldId id="264" r:id="rId8"/>
    <p:sldId id="257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CCB"/>
    <a:srgbClr val="631E00"/>
    <a:srgbClr val="FBB03B"/>
    <a:srgbClr val="FBEE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9" autoAdjust="0"/>
    <p:restoredTop sz="81866" autoAdjust="0"/>
  </p:normalViewPr>
  <p:slideViewPr>
    <p:cSldViewPr showGuides="1">
      <p:cViewPr>
        <p:scale>
          <a:sx n="60" d="100"/>
          <a:sy n="60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plotArea>
      <c:layout/>
      <c:barChart>
        <c:barDir val="col"/>
        <c:grouping val="percentStacked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Folha1!$A$2:$A$4</c:f>
              <c:strCache>
                <c:ptCount val="3"/>
                <c:pt idx="0">
                  <c:v>€</c:v>
                </c:pt>
                <c:pt idx="1">
                  <c:v>kWh</c:v>
                </c:pt>
                <c:pt idx="2">
                  <c:v>CO2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5050"/>
            </a:solidFill>
          </c:spPr>
          <c:cat>
            <c:strRef>
              <c:f>Folha1!$A$2:$A$4</c:f>
              <c:strCache>
                <c:ptCount val="3"/>
                <c:pt idx="0">
                  <c:v>€</c:v>
                </c:pt>
                <c:pt idx="1">
                  <c:v>kWh</c:v>
                </c:pt>
                <c:pt idx="2">
                  <c:v>CO2</c:v>
                </c:pt>
              </c:strCache>
            </c:strRef>
          </c:cat>
          <c:val>
            <c:numRef>
              <c:f>Folha1!$C$2:$C$4</c:f>
              <c:numCache>
                <c:formatCode>General</c:formatCode>
                <c:ptCount val="3"/>
                <c:pt idx="0">
                  <c:v>60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Folha1!$A$2:$A$4</c:f>
              <c:strCache>
                <c:ptCount val="3"/>
                <c:pt idx="0">
                  <c:v>€</c:v>
                </c:pt>
                <c:pt idx="1">
                  <c:v>kWh</c:v>
                </c:pt>
                <c:pt idx="2">
                  <c:v>CO2</c:v>
                </c:pt>
              </c:strCache>
            </c:strRef>
          </c:cat>
          <c:val>
            <c:numRef>
              <c:f>Folha1!$D$2:$D$4</c:f>
              <c:numCache>
                <c:formatCode>General</c:formatCode>
                <c:ptCount val="3"/>
                <c:pt idx="1">
                  <c:v>35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Folha1!$A$2:$A$4</c:f>
              <c:strCache>
                <c:ptCount val="3"/>
                <c:pt idx="0">
                  <c:v>€</c:v>
                </c:pt>
                <c:pt idx="1">
                  <c:v>kWh</c:v>
                </c:pt>
                <c:pt idx="2">
                  <c:v>CO2</c:v>
                </c:pt>
              </c:strCache>
            </c:strRef>
          </c:cat>
          <c:val>
            <c:numRef>
              <c:f>Folha1!$E$2:$E$4</c:f>
              <c:numCache>
                <c:formatCode>General</c:formatCode>
                <c:ptCount val="3"/>
                <c:pt idx="1">
                  <c:v>65</c:v>
                </c:pt>
              </c:numCache>
            </c:numRef>
          </c:val>
        </c:ser>
        <c:ser>
          <c:idx val="4"/>
          <c:order val="4"/>
          <c:tx>
            <c:strRef>
              <c:f>Folha1!$F$1</c:f>
              <c:strCache>
                <c:ptCount val="1"/>
                <c:pt idx="0">
                  <c:v>Série 5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Folha1!$A$2:$A$4</c:f>
              <c:strCache>
                <c:ptCount val="3"/>
                <c:pt idx="0">
                  <c:v>€</c:v>
                </c:pt>
                <c:pt idx="1">
                  <c:v>kWh</c:v>
                </c:pt>
                <c:pt idx="2">
                  <c:v>CO2</c:v>
                </c:pt>
              </c:strCache>
            </c:strRef>
          </c:cat>
          <c:val>
            <c:numRef>
              <c:f>Folha1!$F$2:$F$4</c:f>
              <c:numCache>
                <c:formatCode>General</c:formatCode>
                <c:ptCount val="3"/>
                <c:pt idx="2">
                  <c:v>30</c:v>
                </c:pt>
              </c:numCache>
            </c:numRef>
          </c:val>
        </c:ser>
        <c:ser>
          <c:idx val="5"/>
          <c:order val="5"/>
          <c:tx>
            <c:strRef>
              <c:f>Folha1!$G$1</c:f>
              <c:strCache>
                <c:ptCount val="1"/>
                <c:pt idx="0">
                  <c:v>Série 6</c:v>
                </c:pt>
              </c:strCache>
            </c:strRef>
          </c:tx>
          <c:spPr>
            <a:solidFill>
              <a:srgbClr val="00B050"/>
            </a:solidFill>
          </c:spPr>
          <c:dPt>
            <c:idx val="2"/>
            <c:spPr>
              <a:solidFill>
                <a:srgbClr val="92D050"/>
              </a:solidFill>
            </c:spPr>
          </c:dPt>
          <c:cat>
            <c:strRef>
              <c:f>Folha1!$A$2:$A$4</c:f>
              <c:strCache>
                <c:ptCount val="3"/>
                <c:pt idx="0">
                  <c:v>€</c:v>
                </c:pt>
                <c:pt idx="1">
                  <c:v>kWh</c:v>
                </c:pt>
                <c:pt idx="2">
                  <c:v>CO2</c:v>
                </c:pt>
              </c:strCache>
            </c:strRef>
          </c:cat>
          <c:val>
            <c:numRef>
              <c:f>Folha1!$G$2:$G$4</c:f>
              <c:numCache>
                <c:formatCode>General</c:formatCode>
                <c:ptCount val="3"/>
                <c:pt idx="2">
                  <c:v>70</c:v>
                </c:pt>
              </c:numCache>
            </c:numRef>
          </c:val>
        </c:ser>
        <c:overlap val="100"/>
        <c:axId val="71123712"/>
        <c:axId val="71125248"/>
      </c:barChart>
      <c:catAx>
        <c:axId val="71123712"/>
        <c:scaling>
          <c:orientation val="minMax"/>
        </c:scaling>
        <c:axPos val="b"/>
        <c:numFmt formatCode="General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pt-PT"/>
          </a:p>
        </c:txPr>
        <c:crossAx val="71125248"/>
        <c:crosses val="autoZero"/>
        <c:auto val="1"/>
        <c:lblAlgn val="ctr"/>
        <c:lblOffset val="100"/>
      </c:catAx>
      <c:valAx>
        <c:axId val="7112524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b="1"/>
            </a:pPr>
            <a:endParaRPr lang="pt-PT"/>
          </a:p>
        </c:txPr>
        <c:crossAx val="71123712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pt-P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89B9-4A39-4B8C-9980-40D3C7250377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A327F-546E-4F54-B672-4DE8F8B6BC8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challenge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Observe </a:t>
            </a:r>
            <a:r>
              <a:rPr lang="pt-PT" dirty="0" err="1" smtClean="0"/>
              <a:t>important</a:t>
            </a:r>
            <a:r>
              <a:rPr lang="pt-PT" dirty="0" smtClean="0"/>
              <a:t> </a:t>
            </a:r>
            <a:r>
              <a:rPr lang="pt-PT" dirty="0" err="1" smtClean="0"/>
              <a:t>challenges</a:t>
            </a:r>
            <a:r>
              <a:rPr lang="pt-PT" dirty="0" smtClean="0"/>
              <a:t> </a:t>
            </a:r>
            <a:r>
              <a:rPr lang="pt-PT" dirty="0" err="1" smtClean="0"/>
              <a:t>arround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city</a:t>
            </a:r>
            <a:endParaRPr lang="pt-PT" baseline="0" dirty="0" smtClean="0"/>
          </a:p>
          <a:p>
            <a:pPr>
              <a:buFontTx/>
              <a:buChar char="-"/>
            </a:pPr>
            <a:r>
              <a:rPr lang="pt-PT" baseline="0" dirty="0" err="1" smtClean="0"/>
              <a:t>Many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small</a:t>
            </a:r>
            <a:r>
              <a:rPr lang="pt-PT" baseline="0" dirty="0" smtClean="0"/>
              <a:t> streets</a:t>
            </a:r>
          </a:p>
          <a:p>
            <a:pPr>
              <a:buFontTx/>
              <a:buChar char="-"/>
            </a:pPr>
            <a:r>
              <a:rPr lang="pt-PT" baseline="0" dirty="0" err="1" smtClean="0"/>
              <a:t>During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night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lights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on</a:t>
            </a:r>
            <a:endParaRPr lang="pt-PT" baseline="0" dirty="0" smtClean="0"/>
          </a:p>
          <a:p>
            <a:pPr>
              <a:buFontTx/>
              <a:buChar char="-"/>
            </a:pPr>
            <a:r>
              <a:rPr lang="pt-PT" baseline="0" dirty="0" err="1" smtClean="0"/>
              <a:t>Few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people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streets</a:t>
            </a:r>
          </a:p>
          <a:p>
            <a:pPr>
              <a:buFontTx/>
              <a:buChar char="-"/>
            </a:pPr>
            <a:r>
              <a:rPr lang="pt-PT" dirty="0" smtClean="0"/>
              <a:t>&gt; </a:t>
            </a:r>
            <a:r>
              <a:rPr lang="pt-PT" dirty="0" err="1" smtClean="0"/>
              <a:t>Represents</a:t>
            </a:r>
            <a:r>
              <a:rPr lang="pt-PT" dirty="0" smtClean="0"/>
              <a:t> a </a:t>
            </a:r>
            <a:r>
              <a:rPr lang="pt-PT" dirty="0" err="1" smtClean="0"/>
              <a:t>waste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energy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consumption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costs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emissions</a:t>
            </a:r>
            <a:r>
              <a:rPr lang="pt-PT" baseline="0" dirty="0" smtClean="0"/>
              <a:t>)</a:t>
            </a:r>
          </a:p>
          <a:p>
            <a:pPr>
              <a:buFontTx/>
              <a:buChar char="-"/>
            </a:pPr>
            <a:endParaRPr lang="pt-PT" baseline="0" dirty="0" smtClean="0"/>
          </a:p>
          <a:p>
            <a:pPr>
              <a:buFontTx/>
              <a:buNone/>
            </a:pPr>
            <a:r>
              <a:rPr lang="pt-PT" baseline="0" dirty="0" err="1" smtClean="0"/>
              <a:t>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trying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reduce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?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A327F-546E-4F54-B672-4DE8F8B6BC8B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concept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The</a:t>
            </a:r>
            <a:r>
              <a:rPr lang="pt-PT" dirty="0" smtClean="0"/>
              <a:t> “Lux Andante” </a:t>
            </a:r>
            <a:r>
              <a:rPr lang="pt-PT" dirty="0" err="1" smtClean="0"/>
              <a:t>concept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very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simple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idea</a:t>
            </a:r>
            <a:r>
              <a:rPr lang="pt-PT" baseline="0" dirty="0" smtClean="0"/>
              <a:t> to improve </a:t>
            </a:r>
            <a:r>
              <a:rPr lang="pt-PT" baseline="0" dirty="0" err="1" smtClean="0"/>
              <a:t>energy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eficiency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public</a:t>
            </a:r>
            <a:r>
              <a:rPr lang="pt-PT" baseline="0" dirty="0" smtClean="0"/>
              <a:t> light </a:t>
            </a:r>
            <a:r>
              <a:rPr lang="pt-PT" baseline="0" dirty="0" err="1" smtClean="0"/>
              <a:t>systems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uses:</a:t>
            </a:r>
          </a:p>
          <a:p>
            <a:pPr>
              <a:buFontTx/>
              <a:buChar char="-"/>
            </a:pPr>
            <a:r>
              <a:rPr lang="pt-PT" baseline="0" dirty="0" smtClean="0"/>
              <a:t>LED </a:t>
            </a:r>
            <a:r>
              <a:rPr lang="pt-PT" baseline="0" dirty="0" err="1" smtClean="0"/>
              <a:t>technology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saves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50 to 70%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consumption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long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lifetime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dimmering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capability</a:t>
            </a:r>
            <a:r>
              <a:rPr lang="pt-PT" baseline="0" dirty="0" smtClean="0"/>
              <a:t>)</a:t>
            </a:r>
          </a:p>
          <a:p>
            <a:pPr>
              <a:buFontTx/>
              <a:buChar char="-"/>
            </a:pPr>
            <a:r>
              <a:rPr lang="pt-PT" baseline="0" dirty="0" err="1" smtClean="0"/>
              <a:t>Moving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sensors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get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extra 10%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savings</a:t>
            </a:r>
            <a:r>
              <a:rPr lang="pt-PT" baseline="0" dirty="0" smtClean="0"/>
              <a:t> – </a:t>
            </a:r>
            <a:r>
              <a:rPr lang="pt-PT" baseline="0" dirty="0" err="1" smtClean="0"/>
              <a:t>saves</a:t>
            </a:r>
            <a:r>
              <a:rPr lang="pt-PT" baseline="0" dirty="0" smtClean="0"/>
              <a:t> in total 80%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energy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consumption</a:t>
            </a:r>
            <a:r>
              <a:rPr lang="pt-PT" baseline="0" dirty="0" smtClean="0"/>
              <a:t>)</a:t>
            </a:r>
          </a:p>
          <a:p>
            <a:pPr>
              <a:buFontTx/>
              <a:buChar char="-"/>
            </a:pPr>
            <a:endParaRPr lang="pt-PT" baseline="0" dirty="0" smtClean="0"/>
          </a:p>
          <a:p>
            <a:pPr>
              <a:buFontTx/>
              <a:buNone/>
            </a:pPr>
            <a:r>
              <a:rPr lang="pt-PT" dirty="0" err="1" smtClean="0"/>
              <a:t>But</a:t>
            </a:r>
            <a:r>
              <a:rPr lang="pt-PT" dirty="0" smtClean="0"/>
              <a:t>…</a:t>
            </a:r>
          </a:p>
          <a:p>
            <a:pPr>
              <a:buFontTx/>
              <a:buNone/>
            </a:pPr>
            <a:r>
              <a:rPr lang="pt-PT" dirty="0" smtClean="0"/>
              <a:t>… in </a:t>
            </a:r>
            <a:r>
              <a:rPr lang="pt-PT" dirty="0" err="1" smtClean="0"/>
              <a:t>order</a:t>
            </a:r>
            <a:r>
              <a:rPr lang="pt-PT" dirty="0" smtClean="0"/>
              <a:t> to </a:t>
            </a:r>
            <a:r>
              <a:rPr lang="pt-PT" dirty="0" err="1" smtClean="0"/>
              <a:t>apply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concept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require</a:t>
            </a:r>
            <a:r>
              <a:rPr lang="pt-PT" dirty="0" smtClean="0"/>
              <a:t>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only</a:t>
            </a:r>
            <a:r>
              <a:rPr lang="pt-PT" dirty="0" smtClean="0"/>
              <a:t> a </a:t>
            </a:r>
            <a:r>
              <a:rPr lang="pt-PT" dirty="0" err="1" smtClean="0"/>
              <a:t>great</a:t>
            </a:r>
            <a:r>
              <a:rPr lang="pt-PT" dirty="0" smtClean="0"/>
              <a:t> </a:t>
            </a:r>
            <a:r>
              <a:rPr lang="pt-PT" dirty="0" err="1" smtClean="0"/>
              <a:t>investment</a:t>
            </a:r>
            <a:r>
              <a:rPr lang="pt-PT" dirty="0" smtClean="0"/>
              <a:t> </a:t>
            </a:r>
            <a:r>
              <a:rPr lang="pt-PT" dirty="0" err="1" smtClean="0"/>
              <a:t>efford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savings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promises</a:t>
            </a:r>
            <a:r>
              <a:rPr lang="pt-PT" baseline="0" dirty="0" smtClean="0"/>
              <a:t>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convince</a:t>
            </a:r>
            <a:r>
              <a:rPr lang="pt-PT" dirty="0" smtClean="0"/>
              <a:t> </a:t>
            </a:r>
            <a:r>
              <a:rPr lang="pt-PT" dirty="0" err="1" smtClean="0"/>
              <a:t>mentalities</a:t>
            </a:r>
            <a:r>
              <a:rPr lang="pt-PT" dirty="0" smtClean="0"/>
              <a:t>,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people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itself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government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officials</a:t>
            </a:r>
            <a:r>
              <a:rPr lang="pt-PT" baseline="0" dirty="0" smtClean="0"/>
              <a:t>. </a:t>
            </a:r>
          </a:p>
          <a:p>
            <a:pPr>
              <a:buFontTx/>
              <a:buNone/>
            </a:pPr>
            <a:endParaRPr lang="pt-PT" baseline="0" dirty="0" smtClean="0"/>
          </a:p>
          <a:p>
            <a:r>
              <a:rPr lang="pt-PT" baseline="0" dirty="0" smtClean="0"/>
              <a:t>I </a:t>
            </a:r>
            <a:r>
              <a:rPr lang="pt-PT" baseline="0" dirty="0" err="1" smtClean="0"/>
              <a:t>believe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way</a:t>
            </a:r>
            <a:r>
              <a:rPr lang="pt-PT" baseline="0" dirty="0" smtClean="0"/>
              <a:t> to do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get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people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informed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why</a:t>
            </a:r>
            <a:r>
              <a:rPr lang="pt-PT" baseline="0" dirty="0" smtClean="0"/>
              <a:t>, I design a </a:t>
            </a:r>
            <a:r>
              <a:rPr lang="pt-PT" baseline="0" dirty="0" err="1" smtClean="0"/>
              <a:t>strategy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tackle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problem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create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awareness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people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officials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technologies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A327F-546E-4F54-B672-4DE8F8B6BC8B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Prototype</a:t>
            </a:r>
            <a:r>
              <a:rPr lang="pt-PT" dirty="0" smtClean="0"/>
              <a:t> </a:t>
            </a:r>
            <a:r>
              <a:rPr lang="pt-PT" dirty="0" err="1" smtClean="0"/>
              <a:t>Strategy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Because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r>
              <a:rPr lang="pt-PT" dirty="0" smtClean="0"/>
              <a:t> </a:t>
            </a:r>
            <a:r>
              <a:rPr lang="pt-PT" dirty="0" err="1" smtClean="0"/>
              <a:t>mentioned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previous</a:t>
            </a:r>
            <a:r>
              <a:rPr lang="pt-PT" dirty="0" smtClean="0"/>
              <a:t> slide (</a:t>
            </a:r>
            <a:r>
              <a:rPr lang="pt-PT" dirty="0" err="1" smtClean="0"/>
              <a:t>convince</a:t>
            </a:r>
            <a:r>
              <a:rPr lang="pt-PT" dirty="0" smtClean="0"/>
              <a:t> </a:t>
            </a:r>
            <a:r>
              <a:rPr lang="pt-PT" dirty="0" err="1" smtClean="0"/>
              <a:t>mentalities</a:t>
            </a:r>
            <a:r>
              <a:rPr lang="pt-PT" dirty="0" smtClean="0"/>
              <a:t>),</a:t>
            </a:r>
            <a:r>
              <a:rPr lang="pt-PT" baseline="0" dirty="0" smtClean="0"/>
              <a:t> I </a:t>
            </a:r>
            <a:r>
              <a:rPr lang="pt-PT" baseline="0" dirty="0" err="1" smtClean="0"/>
              <a:t>proposed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following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prototype</a:t>
            </a:r>
            <a:r>
              <a:rPr lang="pt-PT" baseline="0" dirty="0" smtClean="0"/>
              <a:t>/</a:t>
            </a:r>
            <a:r>
              <a:rPr lang="pt-PT" baseline="0" dirty="0" err="1" smtClean="0"/>
              <a:t>pilot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strategy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Lux Andante </a:t>
            </a:r>
            <a:r>
              <a:rPr lang="pt-PT" baseline="0" dirty="0" err="1" smtClean="0"/>
              <a:t>Sidewalk</a:t>
            </a:r>
            <a:endParaRPr lang="pt-PT" baseline="0" dirty="0" smtClean="0"/>
          </a:p>
          <a:p>
            <a:pPr>
              <a:buFontTx/>
              <a:buChar char="-"/>
            </a:pPr>
            <a:endParaRPr lang="pt-PT" baseline="0" dirty="0" smtClean="0"/>
          </a:p>
          <a:p>
            <a:pPr>
              <a:buFontTx/>
              <a:buNone/>
            </a:pPr>
            <a:r>
              <a:rPr lang="pt-PT" baseline="0" dirty="0" smtClean="0"/>
              <a:t>Lux Andante </a:t>
            </a:r>
            <a:r>
              <a:rPr lang="pt-PT" baseline="0" dirty="0" err="1" smtClean="0"/>
              <a:t>Sidewalk</a:t>
            </a:r>
            <a:endParaRPr lang="pt-PT" baseline="0" dirty="0" smtClean="0"/>
          </a:p>
          <a:p>
            <a:pPr>
              <a:buFontTx/>
              <a:buNone/>
            </a:pPr>
            <a:r>
              <a:rPr lang="pt-PT" baseline="0" dirty="0" smtClean="0"/>
              <a:t>Works as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same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way</a:t>
            </a:r>
            <a:r>
              <a:rPr lang="pt-PT" baseline="0" dirty="0" smtClean="0"/>
              <a:t> as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concept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previous</a:t>
            </a:r>
            <a:r>
              <a:rPr lang="pt-PT" baseline="0" dirty="0" smtClean="0"/>
              <a:t> slide, i.e., as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person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walks</a:t>
            </a:r>
            <a:r>
              <a:rPr lang="pt-PT" baseline="0" dirty="0" smtClean="0"/>
              <a:t>, a </a:t>
            </a:r>
            <a:r>
              <a:rPr lang="pt-PT" baseline="0" dirty="0" err="1" smtClean="0"/>
              <a:t>movement</a:t>
            </a:r>
            <a:r>
              <a:rPr lang="pt-PT" baseline="0" dirty="0" smtClean="0"/>
              <a:t> sensor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trigger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full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bright</a:t>
            </a:r>
            <a:r>
              <a:rPr lang="pt-PT" baseline="0" dirty="0" smtClean="0"/>
              <a:t> light. </a:t>
            </a:r>
            <a:r>
              <a:rPr lang="pt-PT" baseline="0" dirty="0" err="1" smtClean="0"/>
              <a:t>When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“standby” </a:t>
            </a:r>
            <a:r>
              <a:rPr lang="pt-PT" baseline="0" dirty="0" err="1" smtClean="0"/>
              <a:t>mode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lights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dimmered</a:t>
            </a:r>
            <a:r>
              <a:rPr lang="pt-PT" baseline="0" dirty="0" smtClean="0"/>
              <a:t> to a </a:t>
            </a:r>
            <a:r>
              <a:rPr lang="pt-PT" baseline="0" dirty="0" err="1" smtClean="0"/>
              <a:t>lower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brighter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value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case,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light a </a:t>
            </a:r>
            <a:r>
              <a:rPr lang="pt-PT" baseline="0" dirty="0" err="1" smtClean="0"/>
              <a:t>mood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multi</a:t>
            </a:r>
            <a:r>
              <a:rPr lang="pt-PT" baseline="0" dirty="0" smtClean="0"/>
              <a:t> color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.</a:t>
            </a:r>
          </a:p>
          <a:p>
            <a:pPr>
              <a:buFontTx/>
              <a:buNone/>
            </a:pPr>
            <a:r>
              <a:rPr lang="pt-PT" baseline="0" dirty="0" err="1" smtClean="0"/>
              <a:t>Apart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sidewalk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excelent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inform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experience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project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left</a:t>
            </a:r>
            <a:r>
              <a:rPr lang="pt-PT" baseline="0" dirty="0" smtClean="0"/>
              <a:t>). </a:t>
            </a:r>
            <a:r>
              <a:rPr lang="pt-PT" baseline="0" dirty="0" err="1" smtClean="0"/>
              <a:t>Nevertheless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can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very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attractive</a:t>
            </a:r>
            <a:r>
              <a:rPr lang="pt-PT" baseline="0" dirty="0" smtClean="0"/>
              <a:t> as a </a:t>
            </a:r>
            <a:r>
              <a:rPr lang="pt-PT" baseline="0" dirty="0" err="1" smtClean="0"/>
              <a:t>publicity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platform</a:t>
            </a:r>
            <a:r>
              <a:rPr lang="pt-PT" baseline="0" dirty="0" smtClean="0"/>
              <a:t> for sponsors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others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center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banner</a:t>
            </a:r>
            <a:r>
              <a:rPr lang="pt-PT" baseline="0" dirty="0" smtClean="0"/>
              <a:t>),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even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create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interactive</a:t>
            </a:r>
            <a:r>
              <a:rPr lang="pt-PT" baseline="0" dirty="0" smtClean="0"/>
              <a:t> displays (</a:t>
            </a:r>
            <a:r>
              <a:rPr lang="pt-PT" baseline="0" dirty="0" err="1" smtClean="0"/>
              <a:t>right</a:t>
            </a:r>
            <a:r>
              <a:rPr lang="pt-PT" baseline="0" dirty="0" smtClean="0"/>
              <a:t>).</a:t>
            </a:r>
          </a:p>
          <a:p>
            <a:pPr>
              <a:buFontTx/>
              <a:buNone/>
            </a:pPr>
            <a:endParaRPr lang="pt-PT" baseline="0" dirty="0" smtClean="0"/>
          </a:p>
          <a:p>
            <a:pPr>
              <a:buFontTx/>
              <a:buNone/>
            </a:pPr>
            <a:r>
              <a:rPr lang="pt-PT" dirty="0" err="1" smtClean="0"/>
              <a:t>Since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out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budget </a:t>
            </a:r>
            <a:r>
              <a:rPr lang="pt-PT" baseline="0" dirty="0" err="1" smtClean="0"/>
              <a:t>doing</a:t>
            </a:r>
            <a:r>
              <a:rPr lang="pt-PT" baseline="0" dirty="0" smtClean="0"/>
              <a:t> na </a:t>
            </a:r>
            <a:r>
              <a:rPr lang="pt-PT" baseline="0" dirty="0" err="1" smtClean="0"/>
              <a:t>entire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sidewalk</a:t>
            </a:r>
            <a:r>
              <a:rPr lang="pt-PT" baseline="0" dirty="0" smtClean="0"/>
              <a:t>, I </a:t>
            </a:r>
            <a:r>
              <a:rPr lang="pt-PT" baseline="0" dirty="0" err="1" smtClean="0"/>
              <a:t>decided</a:t>
            </a:r>
            <a:r>
              <a:rPr lang="pt-PT" baseline="0" dirty="0" smtClean="0"/>
              <a:t> to do a </a:t>
            </a:r>
            <a:r>
              <a:rPr lang="pt-PT" baseline="0" dirty="0" err="1" smtClean="0"/>
              <a:t>low</a:t>
            </a:r>
            <a:r>
              <a:rPr lang="pt-PT" baseline="0" dirty="0" smtClean="0"/>
              <a:t> budget (</a:t>
            </a:r>
            <a:r>
              <a:rPr lang="pt-PT" baseline="0" dirty="0" err="1" smtClean="0"/>
              <a:t>arround</a:t>
            </a:r>
            <a:r>
              <a:rPr lang="pt-PT" baseline="0" dirty="0" smtClean="0"/>
              <a:t> 50€) </a:t>
            </a:r>
            <a:r>
              <a:rPr lang="pt-PT" baseline="0" dirty="0" err="1" smtClean="0"/>
              <a:t>part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: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small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scale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prototype</a:t>
            </a:r>
            <a:r>
              <a:rPr lang="pt-PT" baseline="0" dirty="0" smtClean="0"/>
              <a:t>.</a:t>
            </a:r>
          </a:p>
          <a:p>
            <a:pPr>
              <a:buFontTx/>
              <a:buNone/>
            </a:pPr>
            <a:endParaRPr lang="pt-PT" baseline="0" dirty="0" smtClean="0"/>
          </a:p>
          <a:p>
            <a:pPr>
              <a:buFontTx/>
              <a:buNone/>
            </a:pPr>
            <a:r>
              <a:rPr lang="pt-PT" baseline="0" dirty="0" err="1" smtClean="0"/>
              <a:t>This</a:t>
            </a:r>
            <a:r>
              <a:rPr lang="pt-PT" baseline="0" dirty="0" smtClean="0"/>
              <a:t> can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devided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two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parts</a:t>
            </a:r>
            <a:r>
              <a:rPr lang="pt-PT" baseline="0" dirty="0" smtClean="0"/>
              <a:t>:</a:t>
            </a:r>
          </a:p>
          <a:p>
            <a:pPr>
              <a:buFontTx/>
              <a:buChar char="-"/>
            </a:pP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lamp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system</a:t>
            </a:r>
            <a:endParaRPr lang="pt-PT" baseline="0" dirty="0" smtClean="0"/>
          </a:p>
          <a:p>
            <a:pPr>
              <a:buFontTx/>
              <a:buChar char="-"/>
            </a:pPr>
            <a:r>
              <a:rPr lang="pt-PT" baseline="0" dirty="0" err="1" smtClean="0"/>
              <a:t>The</a:t>
            </a:r>
            <a:r>
              <a:rPr lang="pt-PT" baseline="0" dirty="0" smtClean="0"/>
              <a:t> poster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A327F-546E-4F54-B672-4DE8F8B6BC8B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lamp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Just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quick</a:t>
            </a:r>
            <a:r>
              <a:rPr lang="pt-PT" baseline="0" dirty="0" smtClean="0"/>
              <a:t> note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specifications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material </a:t>
            </a:r>
            <a:r>
              <a:rPr lang="pt-PT" baseline="0" dirty="0" err="1" smtClean="0"/>
              <a:t>used</a:t>
            </a:r>
            <a:r>
              <a:rPr lang="pt-PT" baseline="0" dirty="0" smtClean="0"/>
              <a:t>:</a:t>
            </a:r>
          </a:p>
          <a:p>
            <a:r>
              <a:rPr lang="pt-PT" baseline="0" dirty="0" smtClean="0"/>
              <a:t>-balsa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pvc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structure</a:t>
            </a:r>
            <a:endParaRPr lang="pt-PT" baseline="0" dirty="0" smtClean="0"/>
          </a:p>
          <a:p>
            <a:r>
              <a:rPr lang="pt-PT" baseline="0" dirty="0" smtClean="0"/>
              <a:t>-</a:t>
            </a:r>
            <a:r>
              <a:rPr lang="pt-PT" baseline="0" dirty="0" err="1" smtClean="0"/>
              <a:t>Arduino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microcontroller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help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electronics</a:t>
            </a:r>
            <a:endParaRPr lang="pt-PT" baseline="0" dirty="0" smtClean="0"/>
          </a:p>
          <a:p>
            <a:r>
              <a:rPr lang="pt-PT" baseline="0" dirty="0" smtClean="0"/>
              <a:t>-PIR sensor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movement</a:t>
            </a:r>
            <a:endParaRPr lang="pt-PT" baseline="0" dirty="0" smtClean="0"/>
          </a:p>
          <a:p>
            <a:r>
              <a:rPr lang="pt-PT" baseline="0" dirty="0" smtClean="0"/>
              <a:t>-</a:t>
            </a:r>
            <a:r>
              <a:rPr lang="pt-PT" baseline="0" dirty="0" err="1" smtClean="0"/>
              <a:t>High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brightness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LEDs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lamp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programmed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multicolored</a:t>
            </a:r>
            <a:r>
              <a:rPr lang="pt-PT" baseline="0" dirty="0" smtClean="0"/>
              <a:t> light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The</a:t>
            </a:r>
            <a:r>
              <a:rPr lang="pt-PT" baseline="0" dirty="0" smtClean="0"/>
              <a:t> budget </a:t>
            </a:r>
            <a:r>
              <a:rPr lang="pt-PT" baseline="0" dirty="0" err="1" smtClean="0"/>
              <a:t>spent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arround</a:t>
            </a:r>
            <a:r>
              <a:rPr lang="pt-PT" baseline="0" dirty="0" smtClean="0"/>
              <a:t> 50€.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value</a:t>
            </a:r>
            <a:r>
              <a:rPr lang="pt-PT" baseline="0" dirty="0" smtClean="0"/>
              <a:t> does </a:t>
            </a:r>
            <a:r>
              <a:rPr lang="pt-PT" baseline="0" dirty="0" err="1" smtClean="0"/>
              <a:t>not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include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Arduino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microcontroller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Nevertheless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lower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more </a:t>
            </a:r>
            <a:r>
              <a:rPr lang="pt-PT" baseline="0" dirty="0" err="1" smtClean="0"/>
              <a:t>production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A327F-546E-4F54-B672-4DE8F8B6BC8B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poster</a:t>
            </a:r>
          </a:p>
          <a:p>
            <a:endParaRPr lang="pt-PT" dirty="0" smtClean="0"/>
          </a:p>
          <a:p>
            <a:r>
              <a:rPr lang="pt-PT" dirty="0" err="1" smtClean="0"/>
              <a:t>Simple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cheaper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way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pass</a:t>
            </a:r>
            <a:r>
              <a:rPr lang="pt-PT" baseline="0" dirty="0" smtClean="0"/>
              <a:t> a message.</a:t>
            </a:r>
          </a:p>
          <a:p>
            <a:endParaRPr lang="pt-PT" baseline="0" dirty="0" smtClean="0"/>
          </a:p>
          <a:p>
            <a:r>
              <a:rPr lang="pt-PT" baseline="0" dirty="0" smtClean="0"/>
              <a:t>I </a:t>
            </a:r>
            <a:r>
              <a:rPr lang="pt-PT" baseline="0" dirty="0" err="1" smtClean="0"/>
              <a:t>divided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into</a:t>
            </a:r>
            <a:r>
              <a:rPr lang="pt-PT" baseline="0" dirty="0" smtClean="0"/>
              <a:t> 4 </a:t>
            </a:r>
            <a:r>
              <a:rPr lang="pt-PT" baseline="0" dirty="0" err="1" smtClean="0"/>
              <a:t>parts</a:t>
            </a:r>
            <a:r>
              <a:rPr lang="pt-PT" baseline="0" dirty="0" smtClean="0"/>
              <a:t>:</a:t>
            </a:r>
          </a:p>
          <a:p>
            <a:r>
              <a:rPr lang="pt-PT" baseline="0" dirty="0" smtClean="0"/>
              <a:t>1 – </a:t>
            </a:r>
            <a:r>
              <a:rPr lang="pt-PT" baseline="0" dirty="0" err="1" smtClean="0"/>
              <a:t>Banner</a:t>
            </a:r>
            <a:r>
              <a:rPr lang="pt-PT" baseline="0" dirty="0" smtClean="0"/>
              <a:t>: Project </a:t>
            </a:r>
            <a:r>
              <a:rPr lang="pt-PT" baseline="0" dirty="0" err="1" smtClean="0"/>
              <a:t>identification</a:t>
            </a:r>
            <a:endParaRPr lang="pt-PT" baseline="0" dirty="0" smtClean="0"/>
          </a:p>
          <a:p>
            <a:r>
              <a:rPr lang="pt-PT" baseline="0" dirty="0" smtClean="0"/>
              <a:t>2 – </a:t>
            </a:r>
            <a:r>
              <a:rPr lang="pt-PT" baseline="0" dirty="0" err="1" smtClean="0"/>
              <a:t>Educational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information</a:t>
            </a:r>
            <a:r>
              <a:rPr lang="pt-PT" baseline="0" dirty="0" smtClean="0"/>
              <a:t>: A message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can bridge some </a:t>
            </a:r>
            <a:r>
              <a:rPr lang="pt-PT" baseline="0" dirty="0" err="1" smtClean="0"/>
              <a:t>information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project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create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awareness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people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energy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efficiency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issue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Always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some </a:t>
            </a:r>
            <a:r>
              <a:rPr lang="pt-PT" baseline="0" dirty="0" err="1" smtClean="0"/>
              <a:t>graph</a:t>
            </a:r>
            <a:r>
              <a:rPr lang="pt-PT" baseline="0" dirty="0" smtClean="0"/>
              <a:t>/</a:t>
            </a:r>
            <a:r>
              <a:rPr lang="pt-PT" baseline="0" dirty="0" err="1" smtClean="0"/>
              <a:t>picture</a:t>
            </a:r>
            <a:r>
              <a:rPr lang="pt-PT" baseline="0" dirty="0" smtClean="0"/>
              <a:t>.</a:t>
            </a:r>
          </a:p>
          <a:p>
            <a:r>
              <a:rPr lang="pt-PT" baseline="0" dirty="0" smtClean="0"/>
              <a:t>3 – </a:t>
            </a:r>
            <a:r>
              <a:rPr lang="pt-PT" baseline="0" dirty="0" err="1" smtClean="0"/>
              <a:t>Challenging</a:t>
            </a:r>
            <a:r>
              <a:rPr lang="pt-PT" baseline="0" dirty="0" smtClean="0"/>
              <a:t> message: </a:t>
            </a:r>
            <a:r>
              <a:rPr lang="pt-PT" baseline="0" dirty="0" err="1" smtClean="0"/>
              <a:t>dare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people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questions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search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answers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subject</a:t>
            </a:r>
            <a:r>
              <a:rPr lang="pt-PT" baseline="0" dirty="0" smtClean="0"/>
              <a:t>.</a:t>
            </a:r>
          </a:p>
          <a:p>
            <a:r>
              <a:rPr lang="pt-PT" baseline="0" dirty="0" smtClean="0"/>
              <a:t>4 – </a:t>
            </a:r>
            <a:r>
              <a:rPr lang="pt-PT" baseline="0" dirty="0" err="1" smtClean="0"/>
              <a:t>Contact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information</a:t>
            </a:r>
            <a:r>
              <a:rPr lang="pt-PT" baseline="0" dirty="0" smtClean="0"/>
              <a:t>: in </a:t>
            </a:r>
            <a:r>
              <a:rPr lang="pt-PT" baseline="0" dirty="0" err="1" smtClean="0"/>
              <a:t>various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platforms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social media (</a:t>
            </a:r>
            <a:r>
              <a:rPr lang="pt-PT" baseline="0" dirty="0" err="1" smtClean="0"/>
              <a:t>facebook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twitter</a:t>
            </a:r>
            <a:r>
              <a:rPr lang="pt-PT" baseline="0" dirty="0" smtClean="0"/>
              <a:t>) </a:t>
            </a:r>
            <a:r>
              <a:rPr lang="pt-PT" baseline="0" dirty="0" err="1" smtClean="0"/>
              <a:t>using</a:t>
            </a:r>
            <a:r>
              <a:rPr lang="pt-PT" baseline="0" dirty="0" smtClean="0"/>
              <a:t> logos , “</a:t>
            </a:r>
            <a:r>
              <a:rPr lang="pt-PT" baseline="0" dirty="0" err="1" smtClean="0"/>
              <a:t>hashtags</a:t>
            </a:r>
            <a:r>
              <a:rPr lang="pt-PT" baseline="0" dirty="0" smtClean="0"/>
              <a:t>”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“QR </a:t>
            </a:r>
            <a:r>
              <a:rPr lang="pt-PT" baseline="0" dirty="0" err="1" smtClean="0"/>
              <a:t>tags</a:t>
            </a:r>
            <a:r>
              <a:rPr lang="pt-PT" baseline="0" dirty="0" smtClean="0"/>
              <a:t>”,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webpage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a blog)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a email </a:t>
            </a:r>
            <a:r>
              <a:rPr lang="pt-PT" baseline="0" dirty="0" err="1" smtClean="0"/>
              <a:t>adress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further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can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phone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number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address</a:t>
            </a:r>
            <a:r>
              <a:rPr lang="pt-PT" baseline="0" dirty="0" smtClean="0"/>
              <a:t>).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A327F-546E-4F54-B672-4DE8F8B6BC8B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Some </a:t>
            </a:r>
            <a:r>
              <a:rPr lang="pt-PT" dirty="0" err="1" smtClean="0"/>
              <a:t>ideas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I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confronted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people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saying</a:t>
            </a:r>
            <a:r>
              <a:rPr lang="pt-PT" baseline="0" dirty="0" smtClean="0"/>
              <a:t>, “ok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LEDs</a:t>
            </a:r>
            <a:r>
              <a:rPr lang="pt-PT" baseline="0" dirty="0" smtClean="0"/>
              <a:t> can </a:t>
            </a:r>
            <a:r>
              <a:rPr lang="pt-PT" baseline="0" dirty="0" err="1" smtClean="0"/>
              <a:t>help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save</a:t>
            </a:r>
            <a:r>
              <a:rPr lang="pt-PT" baseline="0" dirty="0" smtClean="0"/>
              <a:t> some </a:t>
            </a:r>
            <a:r>
              <a:rPr lang="pt-PT" baseline="0" dirty="0" err="1" smtClean="0"/>
              <a:t>money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ones</a:t>
            </a:r>
            <a:r>
              <a:rPr lang="pt-PT" baseline="0" dirty="0" smtClean="0"/>
              <a:t> do I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buy</a:t>
            </a:r>
            <a:r>
              <a:rPr lang="pt-PT" baseline="0" dirty="0" smtClean="0"/>
              <a:t>?” -&gt;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equivalent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table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inform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people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great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One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idea</a:t>
            </a:r>
            <a:r>
              <a:rPr lang="pt-PT" baseline="0" dirty="0" smtClean="0"/>
              <a:t> for a business </a:t>
            </a:r>
            <a:r>
              <a:rPr lang="pt-PT" baseline="0" dirty="0" err="1" smtClean="0"/>
              <a:t>plan</a:t>
            </a:r>
            <a:r>
              <a:rPr lang="pt-PT" baseline="0" dirty="0" smtClean="0"/>
              <a:t>/marketing </a:t>
            </a:r>
            <a:r>
              <a:rPr lang="pt-PT" baseline="0" dirty="0" err="1" smtClean="0"/>
              <a:t>issues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promote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kind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devices</a:t>
            </a:r>
            <a:r>
              <a:rPr lang="pt-PT" baseline="0" dirty="0" smtClean="0"/>
              <a:t> in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next</a:t>
            </a:r>
            <a:r>
              <a:rPr lang="pt-PT" baseline="0" dirty="0" smtClean="0"/>
              <a:t> “</a:t>
            </a:r>
            <a:r>
              <a:rPr lang="pt-PT" baseline="0" dirty="0" err="1" smtClean="0"/>
              <a:t>Noor</a:t>
            </a:r>
            <a:r>
              <a:rPr lang="pt-PT" baseline="0" dirty="0" smtClean="0"/>
              <a:t>” </a:t>
            </a:r>
            <a:r>
              <a:rPr lang="pt-PT" baseline="0" dirty="0" err="1" smtClean="0"/>
              <a:t>Nights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Mouraria.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NOTES: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other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ideas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complement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strategy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mentioned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before</a:t>
            </a:r>
            <a:r>
              <a:rPr lang="pt-PT" baseline="0" dirty="0" smtClean="0"/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A327F-546E-4F54-B672-4DE8F8B6BC8B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Questions</a:t>
            </a:r>
            <a:r>
              <a:rPr lang="pt-PT" dirty="0" smtClean="0"/>
              <a:t>?</a:t>
            </a:r>
          </a:p>
          <a:p>
            <a:endParaRPr lang="pt-PT" dirty="0" smtClean="0"/>
          </a:p>
          <a:p>
            <a:r>
              <a:rPr lang="pt-PT" dirty="0" err="1" smtClean="0"/>
              <a:t>Any</a:t>
            </a:r>
            <a:r>
              <a:rPr lang="pt-PT" dirty="0" smtClean="0"/>
              <a:t> </a:t>
            </a:r>
            <a:r>
              <a:rPr lang="pt-PT" dirty="0" err="1" smtClean="0"/>
              <a:t>suggestions</a:t>
            </a:r>
            <a:r>
              <a:rPr lang="pt-PT" dirty="0" smtClean="0"/>
              <a:t>?</a:t>
            </a:r>
          </a:p>
          <a:p>
            <a:endParaRPr lang="pt-PT" dirty="0" smtClean="0"/>
          </a:p>
          <a:p>
            <a:r>
              <a:rPr lang="pt-PT" dirty="0" err="1" smtClean="0"/>
              <a:t>Thank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you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I </a:t>
            </a:r>
            <a:r>
              <a:rPr lang="pt-PT" baseline="0" dirty="0" err="1" smtClean="0"/>
              <a:t>wish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you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all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very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happy</a:t>
            </a:r>
            <a:r>
              <a:rPr lang="pt-PT" baseline="0" dirty="0" smtClean="0"/>
              <a:t> Christmas!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8DB7-3B88-4971-A0A5-2294D6187B76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186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4208-2F6A-4F7F-B2B1-2193BB6416A4}" type="datetimeFigureOut">
              <a:rPr lang="pt-PT" smtClean="0"/>
              <a:pPr/>
              <a:t>19-12-2013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9A8-D6D1-444F-BA94-6C9272354F3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40152" y="260649"/>
            <a:ext cx="2736304" cy="2376263"/>
          </a:xfrm>
        </p:spPr>
        <p:txBody>
          <a:bodyPr>
            <a:noAutofit/>
          </a:bodyPr>
          <a:lstStyle/>
          <a:p>
            <a:pPr algn="r"/>
            <a:r>
              <a:rPr lang="pt-PT" sz="3600" b="1" dirty="0" smtClean="0">
                <a:solidFill>
                  <a:srgbClr val="FFC000"/>
                </a:solidFill>
                <a:latin typeface="Arial Narrow" pitchFamily="34" charset="0"/>
                <a:cs typeface="Arial" pitchFamily="34" charset="0"/>
              </a:rPr>
              <a:t>Project</a:t>
            </a:r>
            <a:r>
              <a:rPr lang="pt-PT" sz="6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pt-PT" sz="6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pt-PT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Lux</a:t>
            </a:r>
            <a:br>
              <a:rPr lang="pt-PT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PT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Andante</a:t>
            </a:r>
            <a:endParaRPr lang="pt-PT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116560"/>
            <a:ext cx="8208912" cy="1752600"/>
          </a:xfrm>
        </p:spPr>
        <p:txBody>
          <a:bodyPr anchor="ctr">
            <a:normAutofit/>
          </a:bodyPr>
          <a:lstStyle/>
          <a:p>
            <a:r>
              <a:rPr lang="pt-PT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PT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light </a:t>
            </a:r>
            <a:r>
              <a:rPr lang="pt-PT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pt-PT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moves </a:t>
            </a:r>
            <a:r>
              <a:rPr lang="pt-PT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PT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pt-PT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Utilizing</a:t>
            </a:r>
            <a:r>
              <a:rPr lang="pt-PT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LED </a:t>
            </a:r>
            <a:r>
              <a:rPr lang="pt-PT" sz="2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</a:t>
            </a:r>
            <a:r>
              <a:rPr lang="pt-PT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sz="2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sensors</a:t>
            </a:r>
            <a:endParaRPr lang="pt-PT" sz="2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IST_A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243408"/>
            <a:ext cx="2673959" cy="18895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537321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Arial Narrow" pitchFamily="34" charset="0"/>
              </a:rPr>
              <a:t>Pedro Guerreiro</a:t>
            </a:r>
            <a:endParaRPr lang="pt-PT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36296" y="562233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>
                <a:solidFill>
                  <a:schemeClr val="bg1"/>
                </a:solidFill>
                <a:latin typeface="Arial Narrow" pitchFamily="34" charset="0"/>
              </a:rPr>
              <a:t>MEEA</a:t>
            </a:r>
            <a:r>
              <a:rPr lang="pt-PT" sz="2400" dirty="0" smtClean="0">
                <a:solidFill>
                  <a:schemeClr val="bg1"/>
                </a:solidFill>
                <a:latin typeface="Arial Narrow" pitchFamily="34" charset="0"/>
              </a:rPr>
              <a:t> 2013-2014</a:t>
            </a:r>
            <a:endParaRPr lang="pt-PT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355976" y="1268760"/>
            <a:ext cx="4464496" cy="5328592"/>
          </a:xfrm>
          <a:prstGeom prst="rect">
            <a:avLst/>
          </a:prstGeom>
          <a:solidFill>
            <a:srgbClr val="CDCC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The</a:t>
            </a:r>
            <a:r>
              <a:rPr lang="pt-PT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challenge</a:t>
            </a:r>
            <a:endParaRPr lang="pt-PT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r"/>
            <a:r>
              <a:rPr lang="pt-P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(@ Mouraria)</a:t>
            </a:r>
          </a:p>
          <a:p>
            <a:pPr algn="r"/>
            <a:r>
              <a:rPr lang="pt-PT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Many</a:t>
            </a:r>
            <a: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 streets</a:t>
            </a:r>
          </a:p>
          <a:p>
            <a:pPr algn="r"/>
            <a:r>
              <a:rPr lang="pt-PT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Many</a:t>
            </a:r>
            <a: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lights</a:t>
            </a:r>
            <a: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on</a:t>
            </a:r>
            <a:endParaRPr lang="pt-PT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r"/>
            <a:r>
              <a:rPr lang="pt-PT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Few</a:t>
            </a:r>
            <a: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people</a:t>
            </a:r>
            <a:endParaRPr lang="pt-PT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pt-PT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pt-PT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pt-PT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pt-PT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pt-PT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pt-PT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4499992" y="4437112"/>
          <a:ext cx="41764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ângulo 3"/>
          <p:cNvSpPr/>
          <p:nvPr/>
        </p:nvSpPr>
        <p:spPr>
          <a:xfrm>
            <a:off x="5687427" y="4625000"/>
            <a:ext cx="413693" cy="1252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6742504" y="4625000"/>
            <a:ext cx="421784" cy="1252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7795408" y="4641792"/>
            <a:ext cx="420864" cy="12354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ua_Lisboa_Noite_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63488"/>
            <a:ext cx="9144000" cy="9144000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0" y="-963488"/>
            <a:ext cx="4211960" cy="91450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211960" y="-963488"/>
            <a:ext cx="2232248" cy="91450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6444208" y="-963488"/>
            <a:ext cx="648072" cy="91450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7092280" y="-963488"/>
            <a:ext cx="360040" cy="91450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7452320" y="-963488"/>
            <a:ext cx="1691680" cy="91450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395536" y="764704"/>
            <a:ext cx="4176464" cy="3240360"/>
          </a:xfrm>
          <a:prstGeom prst="rect">
            <a:avLst/>
          </a:prstGeom>
          <a:solidFill>
            <a:srgbClr val="FBB03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</a:t>
            </a:r>
            <a:r>
              <a:rPr lang="pt-PT" sz="5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54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concept</a:t>
            </a:r>
            <a:endParaRPr lang="pt-PT" sz="36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endParaRPr lang="pt-PT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pt-PT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Eficiency</a:t>
            </a:r>
            <a:endParaRPr lang="pt-PT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LED </a:t>
            </a:r>
            <a:r>
              <a:rPr lang="pt-PT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pt-PT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Moving</a:t>
            </a:r>
            <a:r>
              <a:rPr lang="pt-PT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sensors</a:t>
            </a:r>
            <a:endParaRPr lang="pt-P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203848" y="4149080"/>
            <a:ext cx="5688632" cy="2160240"/>
            <a:chOff x="3455368" y="0"/>
            <a:chExt cx="5688632" cy="2160240"/>
          </a:xfrm>
        </p:grpSpPr>
        <p:sp>
          <p:nvSpPr>
            <p:cNvPr id="13" name="Rectângulo 12"/>
            <p:cNvSpPr/>
            <p:nvPr/>
          </p:nvSpPr>
          <p:spPr>
            <a:xfrm>
              <a:off x="3455368" y="0"/>
              <a:ext cx="5688632" cy="216024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PT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14" name="Imagem 13" descr="Logo_LUX Andante_color.png"/>
            <p:cNvPicPr>
              <a:picLocks noChangeAspect="1"/>
            </p:cNvPicPr>
            <p:nvPr/>
          </p:nvPicPr>
          <p:blipFill>
            <a:blip r:embed="rId4" cstate="print"/>
            <a:srcRect b="40550"/>
            <a:stretch>
              <a:fillRect/>
            </a:stretch>
          </p:blipFill>
          <p:spPr>
            <a:xfrm>
              <a:off x="5397996" y="126653"/>
              <a:ext cx="1819660" cy="1915145"/>
            </a:xfrm>
            <a:prstGeom prst="rect">
              <a:avLst/>
            </a:prstGeom>
          </p:spPr>
        </p:pic>
        <p:pic>
          <p:nvPicPr>
            <p:cNvPr id="15" name="Imagem 14" descr="Logo_LUX Andante_color.png"/>
            <p:cNvPicPr>
              <a:picLocks noChangeAspect="1"/>
            </p:cNvPicPr>
            <p:nvPr/>
          </p:nvPicPr>
          <p:blipFill>
            <a:blip r:embed="rId4" cstate="print"/>
            <a:srcRect b="40550"/>
            <a:stretch>
              <a:fillRect/>
            </a:stretch>
          </p:blipFill>
          <p:spPr>
            <a:xfrm>
              <a:off x="7198196" y="126653"/>
              <a:ext cx="1819660" cy="1915145"/>
            </a:xfrm>
            <a:prstGeom prst="rect">
              <a:avLst/>
            </a:prstGeom>
          </p:spPr>
        </p:pic>
        <p:pic>
          <p:nvPicPr>
            <p:cNvPr id="16" name="Imagem 15" descr="Logo_LUX Andante_color.png"/>
            <p:cNvPicPr>
              <a:picLocks noChangeAspect="1"/>
            </p:cNvPicPr>
            <p:nvPr/>
          </p:nvPicPr>
          <p:blipFill>
            <a:blip r:embed="rId4" cstate="print"/>
            <a:srcRect b="40550"/>
            <a:stretch>
              <a:fillRect/>
            </a:stretch>
          </p:blipFill>
          <p:spPr>
            <a:xfrm>
              <a:off x="3616846" y="130845"/>
              <a:ext cx="1819660" cy="1915145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6948264" y="4259188"/>
            <a:ext cx="1826975" cy="1953396"/>
            <a:chOff x="4932040" y="1475604"/>
            <a:chExt cx="1826975" cy="1953396"/>
          </a:xfrm>
        </p:grpSpPr>
        <p:pic>
          <p:nvPicPr>
            <p:cNvPr id="18" name="Imagem 17" descr="Logo_LUX Andante_notransparency.png"/>
            <p:cNvPicPr>
              <a:picLocks noChangeAspect="1"/>
            </p:cNvPicPr>
            <p:nvPr/>
          </p:nvPicPr>
          <p:blipFill>
            <a:blip r:embed="rId5" cstate="print"/>
            <a:srcRect b="39500"/>
            <a:stretch>
              <a:fillRect/>
            </a:stretch>
          </p:blipFill>
          <p:spPr>
            <a:xfrm>
              <a:off x="4932040" y="1475604"/>
              <a:ext cx="1826975" cy="1953396"/>
            </a:xfrm>
            <a:prstGeom prst="rect">
              <a:avLst/>
            </a:prstGeom>
          </p:spPr>
        </p:pic>
        <p:pic>
          <p:nvPicPr>
            <p:cNvPr id="19" name="Imagem 18" descr="white_stickman_wal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5599162" y="2555724"/>
              <a:ext cx="538894" cy="793595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5148064" y="4274046"/>
            <a:ext cx="1826975" cy="1953396"/>
            <a:chOff x="4932040" y="1475604"/>
            <a:chExt cx="1826975" cy="1953396"/>
          </a:xfrm>
        </p:grpSpPr>
        <p:pic>
          <p:nvPicPr>
            <p:cNvPr id="21" name="Imagem 20" descr="Logo_LUX Andante_notransparency.png"/>
            <p:cNvPicPr>
              <a:picLocks noChangeAspect="1"/>
            </p:cNvPicPr>
            <p:nvPr/>
          </p:nvPicPr>
          <p:blipFill>
            <a:blip r:embed="rId5" cstate="print"/>
            <a:srcRect b="39500"/>
            <a:stretch>
              <a:fillRect/>
            </a:stretch>
          </p:blipFill>
          <p:spPr>
            <a:xfrm>
              <a:off x="4932040" y="1475604"/>
              <a:ext cx="1826975" cy="1953396"/>
            </a:xfrm>
            <a:prstGeom prst="rect">
              <a:avLst/>
            </a:prstGeom>
          </p:spPr>
        </p:pic>
        <p:pic>
          <p:nvPicPr>
            <p:cNvPr id="22" name="Imagem 21" descr="white_stickman_wal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5599162" y="2555724"/>
              <a:ext cx="538894" cy="793595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3347864" y="4274046"/>
            <a:ext cx="1826975" cy="1953396"/>
            <a:chOff x="4932040" y="1475604"/>
            <a:chExt cx="1826975" cy="1953396"/>
          </a:xfrm>
        </p:grpSpPr>
        <p:pic>
          <p:nvPicPr>
            <p:cNvPr id="24" name="Imagem 23" descr="Logo_LUX Andante_notransparency.png"/>
            <p:cNvPicPr>
              <a:picLocks noChangeAspect="1"/>
            </p:cNvPicPr>
            <p:nvPr/>
          </p:nvPicPr>
          <p:blipFill>
            <a:blip r:embed="rId5" cstate="print"/>
            <a:srcRect b="39500"/>
            <a:stretch>
              <a:fillRect/>
            </a:stretch>
          </p:blipFill>
          <p:spPr>
            <a:xfrm>
              <a:off x="4932040" y="1475604"/>
              <a:ext cx="1826975" cy="1953396"/>
            </a:xfrm>
            <a:prstGeom prst="rect">
              <a:avLst/>
            </a:prstGeom>
          </p:spPr>
        </p:pic>
        <p:pic>
          <p:nvPicPr>
            <p:cNvPr id="25" name="Imagem 24" descr="white_stickman_walk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5599162" y="2555724"/>
              <a:ext cx="538894" cy="7935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760640" y="4221088"/>
            <a:ext cx="3347864" cy="1368152"/>
          </a:xfrm>
          <a:prstGeom prst="rect">
            <a:avLst/>
          </a:prstGeom>
          <a:solidFill>
            <a:srgbClr val="FBB0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44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</a:t>
            </a:r>
            <a:r>
              <a:rPr lang="pt-PT" sz="4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prototype</a:t>
            </a:r>
            <a:r>
              <a:rPr lang="pt-PT" sz="4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44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strategy</a:t>
            </a:r>
            <a:endParaRPr lang="pt-PT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899592" y="2348880"/>
            <a:ext cx="3096344" cy="2448272"/>
          </a:xfrm>
          <a:prstGeom prst="rect">
            <a:avLst/>
          </a:prstGeom>
          <a:noFill/>
          <a:ln w="127000">
            <a:solidFill>
              <a:srgbClr val="FBB03B"/>
            </a:solidFill>
          </a:ln>
          <a:scene3d>
            <a:camera prst="orthographicFront">
              <a:rot lat="830318" lon="19922390" rev="214388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0" name="Grupo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Imagem 10" descr="Protótip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2" name="Rectângulo 11"/>
            <p:cNvSpPr/>
            <p:nvPr/>
          </p:nvSpPr>
          <p:spPr>
            <a:xfrm>
              <a:off x="0" y="5085184"/>
              <a:ext cx="3347864" cy="1368152"/>
            </a:xfrm>
            <a:prstGeom prst="rect">
              <a:avLst/>
            </a:prstGeom>
            <a:solidFill>
              <a:srgbClr val="FBB03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44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The</a:t>
              </a:r>
              <a:r>
                <a:rPr lang="pt-PT" sz="44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PT" sz="44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prototype</a:t>
              </a:r>
              <a:r>
                <a:rPr lang="pt-PT" sz="44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PT" sz="44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strategy</a:t>
              </a:r>
              <a:endParaRPr lang="pt-PT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683568" y="3689648"/>
            <a:ext cx="3203848" cy="2835696"/>
          </a:xfrm>
          <a:prstGeom prst="rect">
            <a:avLst/>
          </a:prstGeom>
          <a:solidFill>
            <a:srgbClr val="CDCC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Materials</a:t>
            </a:r>
            <a:endParaRPr lang="pt-PT" sz="36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Balsa, PVC, </a:t>
            </a:r>
            <a:r>
              <a:rPr lang="pt-PT" sz="2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Jumpwires</a:t>
            </a:r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pt-PT" sz="2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breadboard</a:t>
            </a:r>
            <a:endParaRPr lang="pt-PT" sz="24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 </a:t>
            </a:r>
            <a:r>
              <a:rPr lang="pt-PT" sz="2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White</a:t>
            </a:r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LEDs</a:t>
            </a:r>
            <a:endParaRPr lang="pt-PT" sz="24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 RGB </a:t>
            </a:r>
            <a:r>
              <a:rPr lang="pt-PT" sz="2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LEDs</a:t>
            </a:r>
            <a:endParaRPr lang="pt-PT" sz="24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PIR sensor</a:t>
            </a:r>
          </a:p>
          <a:p>
            <a:r>
              <a:rPr lang="pt-PT" sz="2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Arduino</a:t>
            </a:r>
            <a:r>
              <a:rPr lang="pt-PT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microcontroller</a:t>
            </a:r>
            <a:endParaRPr lang="pt-P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Imagem 4" descr="DSCN313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ângulo 5"/>
            <p:cNvSpPr/>
            <p:nvPr/>
          </p:nvSpPr>
          <p:spPr>
            <a:xfrm>
              <a:off x="323528" y="4869160"/>
              <a:ext cx="4860032" cy="1440160"/>
            </a:xfrm>
            <a:prstGeom prst="rect">
              <a:avLst/>
            </a:prstGeom>
            <a:solidFill>
              <a:srgbClr val="CDCC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3600" b="1" dirty="0" err="1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Programmable</a:t>
              </a:r>
              <a:r>
                <a:rPr lang="pt-PT" sz="36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PT" sz="3600" b="1" dirty="0" err="1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multicolored</a:t>
              </a:r>
              <a:r>
                <a:rPr lang="pt-PT" sz="36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light </a:t>
              </a:r>
              <a:r>
                <a:rPr lang="pt-PT" sz="3600" b="1" dirty="0" err="1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system</a:t>
              </a:r>
              <a:endParaRPr lang="pt-PT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Imagem 7" descr="DSCN313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ângulo 8"/>
            <p:cNvSpPr/>
            <p:nvPr/>
          </p:nvSpPr>
          <p:spPr>
            <a:xfrm>
              <a:off x="323528" y="5229200"/>
              <a:ext cx="2592288" cy="1440160"/>
            </a:xfrm>
            <a:prstGeom prst="rect">
              <a:avLst/>
            </a:prstGeom>
            <a:solidFill>
              <a:srgbClr val="CDCC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36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Budget ~50€</a:t>
              </a:r>
            </a:p>
          </p:txBody>
        </p:sp>
      </p:grpSp>
      <p:sp>
        <p:nvSpPr>
          <p:cNvPr id="2" name="Rectângulo 1"/>
          <p:cNvSpPr/>
          <p:nvPr/>
        </p:nvSpPr>
        <p:spPr>
          <a:xfrm>
            <a:off x="6084168" y="260648"/>
            <a:ext cx="3059832" cy="1152128"/>
          </a:xfrm>
          <a:prstGeom prst="rect">
            <a:avLst/>
          </a:prstGeom>
          <a:solidFill>
            <a:srgbClr val="CDCC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5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The</a:t>
            </a:r>
            <a:r>
              <a:rPr lang="pt-PT" sz="5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5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lamp</a:t>
            </a:r>
            <a:endParaRPr lang="pt-PT" sz="54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taz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7020272" cy="10797068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0" y="404664"/>
            <a:ext cx="2123728" cy="2016224"/>
          </a:xfrm>
          <a:prstGeom prst="rect">
            <a:avLst/>
          </a:prstGeom>
          <a:solidFill>
            <a:srgbClr val="FBB0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54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</a:t>
            </a:r>
            <a:r>
              <a:rPr lang="pt-PT" sz="5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poster</a:t>
            </a:r>
            <a:endParaRPr lang="pt-PT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2996952"/>
            <a:ext cx="2123728" cy="3744416"/>
            <a:chOff x="0" y="2996952"/>
            <a:chExt cx="2123728" cy="3744416"/>
          </a:xfrm>
        </p:grpSpPr>
        <p:sp>
          <p:nvSpPr>
            <p:cNvPr id="4" name="Rectângulo 3"/>
            <p:cNvSpPr/>
            <p:nvPr/>
          </p:nvSpPr>
          <p:spPr>
            <a:xfrm>
              <a:off x="0" y="2996952"/>
              <a:ext cx="2123728" cy="720080"/>
            </a:xfrm>
            <a:prstGeom prst="rect">
              <a:avLst/>
            </a:prstGeom>
            <a:solidFill>
              <a:srgbClr val="FBB03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32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Banner</a:t>
              </a:r>
              <a:endParaRPr lang="pt-P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ângulo 4"/>
            <p:cNvSpPr/>
            <p:nvPr/>
          </p:nvSpPr>
          <p:spPr>
            <a:xfrm>
              <a:off x="0" y="5301208"/>
              <a:ext cx="2123728" cy="1440160"/>
            </a:xfrm>
            <a:prstGeom prst="rect">
              <a:avLst/>
            </a:prstGeom>
            <a:solidFill>
              <a:srgbClr val="FBB03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32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Educational</a:t>
              </a:r>
              <a:r>
                <a:rPr lang="pt-PT" sz="32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PT" sz="32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information</a:t>
              </a:r>
              <a:endParaRPr lang="pt-P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786" y="2996952"/>
            <a:ext cx="2123728" cy="3744416"/>
            <a:chOff x="0" y="2996952"/>
            <a:chExt cx="2123728" cy="3744416"/>
          </a:xfrm>
        </p:grpSpPr>
        <p:sp>
          <p:nvSpPr>
            <p:cNvPr id="10" name="Rectângulo 9"/>
            <p:cNvSpPr/>
            <p:nvPr/>
          </p:nvSpPr>
          <p:spPr>
            <a:xfrm>
              <a:off x="0" y="2996952"/>
              <a:ext cx="2123728" cy="1080120"/>
            </a:xfrm>
            <a:prstGeom prst="rect">
              <a:avLst/>
            </a:prstGeom>
            <a:solidFill>
              <a:srgbClr val="FBB03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32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Challenging</a:t>
              </a:r>
              <a:r>
                <a:rPr lang="pt-PT" sz="32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 message</a:t>
              </a:r>
              <a:endParaRPr lang="pt-P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ângulo 10"/>
            <p:cNvSpPr/>
            <p:nvPr/>
          </p:nvSpPr>
          <p:spPr>
            <a:xfrm>
              <a:off x="0" y="5301208"/>
              <a:ext cx="2123728" cy="1440160"/>
            </a:xfrm>
            <a:prstGeom prst="rect">
              <a:avLst/>
            </a:prstGeom>
            <a:solidFill>
              <a:srgbClr val="FBB03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32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Contact</a:t>
              </a:r>
              <a:r>
                <a:rPr lang="pt-PT" sz="32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PT" sz="32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information</a:t>
              </a:r>
              <a:endParaRPr lang="pt-P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0993E-6 L 2.77778E-7 -0.5697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5436096" y="260648"/>
            <a:ext cx="3707904" cy="1152128"/>
          </a:xfrm>
          <a:prstGeom prst="rect">
            <a:avLst/>
          </a:prstGeom>
          <a:solidFill>
            <a:srgbClr val="CDCC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Some </a:t>
            </a:r>
            <a:r>
              <a:rPr lang="pt-PT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>ideas</a:t>
            </a:r>
            <a:endParaRPr lang="pt-PT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75856" y="1916832"/>
          <a:ext cx="5400598" cy="3888437"/>
        </p:xfrm>
        <a:graphic>
          <a:graphicData uri="http://schemas.openxmlformats.org/drawingml/2006/table">
            <a:tbl>
              <a:tblPr/>
              <a:tblGrid>
                <a:gridCol w="1521667"/>
                <a:gridCol w="1275385"/>
                <a:gridCol w="1169837"/>
                <a:gridCol w="1433709"/>
              </a:tblGrid>
              <a:tr h="555491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Light Output</a:t>
                      </a: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err="1">
                          <a:latin typeface="Arial Narrow" pitchFamily="34" charset="0"/>
                        </a:rPr>
                        <a:t>LEDs</a:t>
                      </a:r>
                      <a:endParaRPr lang="pt-PT" sz="1800" b="1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>
                          <a:latin typeface="Arial Narrow" pitchFamily="34" charset="0"/>
                        </a:rPr>
                        <a:t>CFLs</a:t>
                      </a: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>
                          <a:latin typeface="Arial Narrow" pitchFamily="34" charset="0"/>
                        </a:rPr>
                        <a:t>Incandescents</a:t>
                      </a: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Lumens</a:t>
                      </a: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Watts</a:t>
                      </a: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Watts</a:t>
                      </a: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Watts</a:t>
                      </a: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CCB"/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450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4 - 5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8 - 12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40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300 - 900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>
                          <a:latin typeface="Arial Narrow" pitchFamily="34" charset="0"/>
                        </a:rPr>
                        <a:t>6 - 8</a:t>
                      </a:r>
                      <a:endParaRPr lang="pt-PT" sz="180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13 - 18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60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1100 - 1300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9 - 13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>
                          <a:latin typeface="Arial Narrow" pitchFamily="34" charset="0"/>
                        </a:rPr>
                        <a:t>18 - 22</a:t>
                      </a:r>
                      <a:endParaRPr lang="pt-PT" sz="180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75 - 100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1600 - 1800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>
                          <a:latin typeface="Arial Narrow" pitchFamily="34" charset="0"/>
                        </a:rPr>
                        <a:t>16 - 20</a:t>
                      </a:r>
                      <a:endParaRPr lang="pt-PT" sz="180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>
                          <a:latin typeface="Arial Narrow" pitchFamily="34" charset="0"/>
                        </a:rPr>
                        <a:t>23 - 30</a:t>
                      </a:r>
                      <a:endParaRPr lang="pt-PT" sz="180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100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2600 - 2800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>
                          <a:latin typeface="Arial Narrow" pitchFamily="34" charset="0"/>
                        </a:rPr>
                        <a:t>25 - 28</a:t>
                      </a:r>
                      <a:endParaRPr lang="pt-PT" sz="180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>
                          <a:latin typeface="Arial Narrow" pitchFamily="34" charset="0"/>
                        </a:rPr>
                        <a:t>30 - 55</a:t>
                      </a:r>
                      <a:endParaRPr lang="pt-PT" sz="180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latin typeface="Arial Narrow" pitchFamily="34" charset="0"/>
                        </a:rPr>
                        <a:t>150</a:t>
                      </a:r>
                      <a:endParaRPr lang="pt-PT" sz="1800" dirty="0">
                        <a:latin typeface="Arial Narrow" pitchFamily="34" charset="0"/>
                      </a:endParaRPr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ângulo 4"/>
          <p:cNvSpPr/>
          <p:nvPr/>
        </p:nvSpPr>
        <p:spPr>
          <a:xfrm>
            <a:off x="0" y="1916832"/>
            <a:ext cx="3131840" cy="1512168"/>
          </a:xfrm>
          <a:prstGeom prst="rect">
            <a:avLst/>
          </a:prstGeom>
          <a:solidFill>
            <a:srgbClr val="CDCC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Converting</a:t>
            </a:r>
            <a:r>
              <a:rPr lang="pt-PT" sz="4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PT" sz="44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table</a:t>
            </a:r>
            <a:endParaRPr lang="pt-PT" sz="44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2420888"/>
            <a:ext cx="8520311" cy="2428875"/>
            <a:chOff x="0" y="2420888"/>
            <a:chExt cx="8520311" cy="2428875"/>
          </a:xfrm>
        </p:grpSpPr>
        <p:sp>
          <p:nvSpPr>
            <p:cNvPr id="7" name="Rectângulo 6"/>
            <p:cNvSpPr/>
            <p:nvPr/>
          </p:nvSpPr>
          <p:spPr>
            <a:xfrm>
              <a:off x="0" y="2420888"/>
              <a:ext cx="3131840" cy="1008112"/>
            </a:xfrm>
            <a:prstGeom prst="rect">
              <a:avLst/>
            </a:prstGeom>
            <a:solidFill>
              <a:srgbClr val="CDCC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4400" b="1" dirty="0" err="1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Why</a:t>
              </a:r>
              <a:r>
                <a:rPr lang="pt-PT" sz="44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pt-PT" sz="4400" b="1" dirty="0" err="1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not</a:t>
              </a:r>
              <a:r>
                <a:rPr lang="pt-PT" sz="4400" b="1" dirty="0" smtClean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8" name="Imagem 7" descr="noor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36" y="2420888"/>
              <a:ext cx="4524375" cy="2428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483768" y="1096869"/>
            <a:ext cx="504056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</a:t>
            </a:r>
            <a:r>
              <a:rPr lang="pt-PT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pt-PT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Sugestions</a:t>
            </a:r>
            <a:r>
              <a:rPr lang="pt-PT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P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635896" y="515719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0" b="1" dirty="0" err="1" smtClean="0">
                <a:solidFill>
                  <a:schemeClr val="bg1"/>
                </a:solidFill>
                <a:latin typeface="Brush Script MT" pitchFamily="66" charset="0"/>
                <a:cs typeface="Arial" pitchFamily="34" charset="0"/>
              </a:rPr>
              <a:t>Merry</a:t>
            </a:r>
            <a:r>
              <a:rPr lang="pt-PT" sz="6000" b="1" dirty="0" smtClean="0">
                <a:solidFill>
                  <a:schemeClr val="bg1"/>
                </a:solidFill>
                <a:latin typeface="Brush Script MT" pitchFamily="66" charset="0"/>
                <a:cs typeface="Arial" pitchFamily="34" charset="0"/>
              </a:rPr>
              <a:t> </a:t>
            </a:r>
            <a:r>
              <a:rPr lang="pt-PT" sz="6000" b="1" dirty="0" smtClean="0">
                <a:solidFill>
                  <a:srgbClr val="FF0000"/>
                </a:solidFill>
                <a:latin typeface="Brush Script MT" pitchFamily="66" charset="0"/>
                <a:cs typeface="Arial" pitchFamily="34" charset="0"/>
              </a:rPr>
              <a:t>Christmas</a:t>
            </a:r>
            <a:r>
              <a:rPr lang="pt-PT" sz="6000" b="1" dirty="0" smtClean="0">
                <a:solidFill>
                  <a:schemeClr val="bg1"/>
                </a:solidFill>
                <a:latin typeface="Brush Script MT" pitchFamily="66" charset="0"/>
                <a:cs typeface="Arial" pitchFamily="34" charset="0"/>
              </a:rPr>
              <a:t>!</a:t>
            </a:r>
            <a:endParaRPr lang="pt-PT" sz="6000" b="1" dirty="0">
              <a:solidFill>
                <a:schemeClr val="bg1"/>
              </a:solidFill>
              <a:latin typeface="Brush Script MT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833</Words>
  <Application>Microsoft Office PowerPoint</Application>
  <PresentationFormat>Apresentação no Ecrã (4:3)</PresentationFormat>
  <Paragraphs>140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Project Lux Andante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PP</dc:creator>
  <cp:lastModifiedBy>PP</cp:lastModifiedBy>
  <cp:revision>201</cp:revision>
  <dcterms:created xsi:type="dcterms:W3CDTF">2013-12-17T08:02:34Z</dcterms:created>
  <dcterms:modified xsi:type="dcterms:W3CDTF">2013-12-19T18:12:26Z</dcterms:modified>
</cp:coreProperties>
</file>