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74" r:id="rId5"/>
    <p:sldId id="278" r:id="rId6"/>
    <p:sldId id="259" r:id="rId7"/>
    <p:sldId id="275" r:id="rId8"/>
    <p:sldId id="276" r:id="rId9"/>
    <p:sldId id="260" r:id="rId10"/>
    <p:sldId id="261" r:id="rId11"/>
    <p:sldId id="262" r:id="rId12"/>
    <p:sldId id="279" r:id="rId13"/>
    <p:sldId id="280" r:id="rId14"/>
    <p:sldId id="28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52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0019-913F-4948-9784-776C74A98C5F}" type="datetimeFigureOut">
              <a:rPr lang="pt-PT" smtClean="0"/>
              <a:pPr/>
              <a:t>18/12/14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E07D8-087F-4CC1-81F1-F2A04554B28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89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07D8-087F-4CC1-81F1-F2A04554B286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702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18/12/14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1" Type="http://schemas.microsoft.com/office/2007/relationships/media" Target="file://localhost/Users/goncalosimoes/Dropbox/move-aria/cantinhodoaziz2.wmv" TargetMode="External"/><Relationship Id="rId2" Type="http://schemas.openxmlformats.org/officeDocument/2006/relationships/video" Target="file://localhost/Users/goncalosimoes/Dropbox/move-aria/cantinhodoaziz2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52400" y="2057400"/>
            <a:ext cx="8382000" cy="1888435"/>
          </a:xfrm>
        </p:spPr>
        <p:txBody>
          <a:bodyPr>
            <a:noAutofit/>
          </a:bodyPr>
          <a:lstStyle/>
          <a:p>
            <a:pPr algn="r"/>
            <a:r>
              <a:rPr lang="pt-P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Métodos Experimentais em Energia e Ambiente</a:t>
            </a:r>
            <a: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de Estudo: ‘Cantinho do Aziz’</a:t>
            </a:r>
            <a:endParaRPr lang="pt-PT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2600" y="4648200"/>
            <a:ext cx="6461760" cy="1828800"/>
          </a:xfrm>
        </p:spPr>
        <p:txBody>
          <a:bodyPr>
            <a:noAutofit/>
          </a:bodyPr>
          <a:lstStyle/>
          <a:p>
            <a:pPr algn="r"/>
            <a:r>
              <a:rPr lang="pt-PT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Diogo Cotrim</a:t>
            </a:r>
          </a:p>
          <a:p>
            <a:pPr algn="r"/>
            <a:r>
              <a:rPr lang="pt-PT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Gonçalo Guedes</a:t>
            </a:r>
          </a:p>
          <a:p>
            <a:pPr algn="r"/>
            <a:r>
              <a:rPr lang="pt-PT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Pedro Preto</a:t>
            </a:r>
          </a:p>
          <a:p>
            <a:pPr algn="r"/>
            <a:r>
              <a:rPr lang="pt-PT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Pietro</a:t>
            </a:r>
            <a:r>
              <a:rPr lang="pt-PT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Brussich</a:t>
            </a:r>
            <a:endParaRPr lang="pt-PT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t-PT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P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2014/2015</a:t>
            </a:r>
            <a:endParaRPr lang="pt-PT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D:\Dropbox\Dropbox\Move-aria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-381000"/>
            <a:ext cx="4699000" cy="2286000"/>
          </a:xfrm>
          <a:prstGeom prst="rect">
            <a:avLst/>
          </a:prstGeom>
          <a:noFill/>
        </p:spPr>
      </p:pic>
      <p:pic>
        <p:nvPicPr>
          <p:cNvPr id="4099" name="Picture 3" descr="D:\Dropbox\Dropbox\Move-aria\foto\2014-10-09 14.50.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2895600" cy="2171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cqe.ist.utl.pt/events/mmse/images/ist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0" y="145708"/>
            <a:ext cx="2802960" cy="12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pt-PT" dirty="0" smtClean="0"/>
              <a:t>Congelador</a:t>
            </a:r>
            <a:endParaRPr lang="pt-PT" dirty="0"/>
          </a:p>
        </p:txBody>
      </p:sp>
      <p:pic>
        <p:nvPicPr>
          <p:cNvPr id="4" name="Imagem 3" descr="D:\Dropbox\Dropbox\Move-aria\data\freezer bom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174276" cy="23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:\Dropbox\Dropbox\Move-aria\data\freezer bom bom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3228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>
            <a:off x="1676400" y="3505200"/>
            <a:ext cx="533400" cy="8382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a direita 6"/>
          <p:cNvSpPr/>
          <p:nvPr/>
        </p:nvSpPr>
        <p:spPr>
          <a:xfrm>
            <a:off x="3200400" y="2362200"/>
            <a:ext cx="9144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9" name="Grupo 8"/>
          <p:cNvGrpSpPr/>
          <p:nvPr/>
        </p:nvGrpSpPr>
        <p:grpSpPr>
          <a:xfrm>
            <a:off x="4267200" y="2209800"/>
            <a:ext cx="1447800" cy="609600"/>
            <a:chOff x="4419600" y="2362200"/>
            <a:chExt cx="1447800" cy="609600"/>
          </a:xfrm>
        </p:grpSpPr>
        <p:sp>
          <p:nvSpPr>
            <p:cNvPr id="10" name="Rectângulo 9"/>
            <p:cNvSpPr/>
            <p:nvPr/>
          </p:nvSpPr>
          <p:spPr>
            <a:xfrm>
              <a:off x="4419600" y="23622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495800" y="25146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0.627€/dia</a:t>
              </a:r>
              <a:endParaRPr lang="pt-PT" b="1" dirty="0"/>
            </a:p>
          </p:txBody>
        </p:sp>
      </p:grpSp>
      <p:sp>
        <p:nvSpPr>
          <p:cNvPr id="12" name="Seta para a direita 11"/>
          <p:cNvSpPr/>
          <p:nvPr/>
        </p:nvSpPr>
        <p:spPr>
          <a:xfrm>
            <a:off x="5867400" y="2362200"/>
            <a:ext cx="7620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3" name="Grupo 12"/>
          <p:cNvGrpSpPr/>
          <p:nvPr/>
        </p:nvGrpSpPr>
        <p:grpSpPr>
          <a:xfrm>
            <a:off x="6781801" y="2209800"/>
            <a:ext cx="1524000" cy="609600"/>
            <a:chOff x="4419599" y="2362200"/>
            <a:chExt cx="1447801" cy="609600"/>
          </a:xfrm>
        </p:grpSpPr>
        <p:sp>
          <p:nvSpPr>
            <p:cNvPr id="14" name="Rectângulo 13"/>
            <p:cNvSpPr/>
            <p:nvPr/>
          </p:nvSpPr>
          <p:spPr>
            <a:xfrm>
              <a:off x="4419600" y="23622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419599" y="2514600"/>
              <a:ext cx="1418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228.96€/ano</a:t>
              </a:r>
              <a:endParaRPr lang="pt-PT" b="1" dirty="0"/>
            </a:p>
          </p:txBody>
        </p:sp>
      </p:grpSp>
      <p:sp>
        <p:nvSpPr>
          <p:cNvPr id="16" name="Seta para a direita 15"/>
          <p:cNvSpPr/>
          <p:nvPr/>
        </p:nvSpPr>
        <p:spPr>
          <a:xfrm>
            <a:off x="3200400" y="4953000"/>
            <a:ext cx="9144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upo 16"/>
          <p:cNvGrpSpPr/>
          <p:nvPr/>
        </p:nvGrpSpPr>
        <p:grpSpPr>
          <a:xfrm>
            <a:off x="4267200" y="4800600"/>
            <a:ext cx="1447800" cy="609600"/>
            <a:chOff x="4419600" y="2362200"/>
            <a:chExt cx="1447800" cy="609600"/>
          </a:xfrm>
        </p:grpSpPr>
        <p:sp>
          <p:nvSpPr>
            <p:cNvPr id="18" name="Rectângulo 17"/>
            <p:cNvSpPr/>
            <p:nvPr/>
          </p:nvSpPr>
          <p:spPr>
            <a:xfrm>
              <a:off x="4419600" y="23622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495800" y="25146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0.565€/dia</a:t>
              </a:r>
              <a:endParaRPr lang="pt-PT" b="1" dirty="0"/>
            </a:p>
          </p:txBody>
        </p:sp>
      </p:grpSp>
      <p:sp>
        <p:nvSpPr>
          <p:cNvPr id="20" name="Seta para a direita 19"/>
          <p:cNvSpPr/>
          <p:nvPr/>
        </p:nvSpPr>
        <p:spPr>
          <a:xfrm>
            <a:off x="5867400" y="4953000"/>
            <a:ext cx="7620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1" name="Grupo 20"/>
          <p:cNvGrpSpPr/>
          <p:nvPr/>
        </p:nvGrpSpPr>
        <p:grpSpPr>
          <a:xfrm>
            <a:off x="6858000" y="4724400"/>
            <a:ext cx="1524000" cy="609600"/>
            <a:chOff x="4419599" y="2362200"/>
            <a:chExt cx="1447801" cy="609600"/>
          </a:xfrm>
        </p:grpSpPr>
        <p:sp>
          <p:nvSpPr>
            <p:cNvPr id="22" name="Rectângulo 21"/>
            <p:cNvSpPr/>
            <p:nvPr/>
          </p:nvSpPr>
          <p:spPr>
            <a:xfrm>
              <a:off x="4419600" y="23622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419599" y="2514600"/>
              <a:ext cx="1418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206.35€/ano</a:t>
              </a:r>
              <a:endParaRPr lang="pt-PT" b="1" dirty="0"/>
            </a:p>
          </p:txBody>
        </p:sp>
      </p:grpSp>
      <p:sp>
        <p:nvSpPr>
          <p:cNvPr id="24" name="Estrela de 5 pontas 23"/>
          <p:cNvSpPr/>
          <p:nvPr/>
        </p:nvSpPr>
        <p:spPr>
          <a:xfrm>
            <a:off x="5029200" y="2819400"/>
            <a:ext cx="2514600" cy="1752600"/>
          </a:xfrm>
          <a:prstGeom prst="star5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22,61 €</a:t>
            </a:r>
            <a:endParaRPr lang="pt-P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6" grpId="0" animBg="1"/>
      <p:bldP spid="2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3.gstatic.com/images?q=tbn:ANd9GcR9YLQtUaTCf4Q4NQj4BtkWrFc5LM7sZ8q4YVwH3IUX7aHzlywi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600" y="53009"/>
            <a:ext cx="2466974" cy="24126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Situação Final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90600" y="2590800"/>
            <a:ext cx="1562100" cy="914400"/>
            <a:chOff x="381000" y="1752600"/>
            <a:chExt cx="11430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ângulo 3"/>
            <p:cNvSpPr/>
            <p:nvPr/>
          </p:nvSpPr>
          <p:spPr>
            <a:xfrm>
              <a:off x="381000" y="1752600"/>
              <a:ext cx="1143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33400" y="1905000"/>
              <a:ext cx="927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35.56€/ano</a:t>
              </a:r>
              <a:endParaRPr lang="pt-P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Mais 6"/>
          <p:cNvSpPr/>
          <p:nvPr/>
        </p:nvSpPr>
        <p:spPr>
          <a:xfrm>
            <a:off x="3317600" y="2771001"/>
            <a:ext cx="762000" cy="706398"/>
          </a:xfrm>
          <a:prstGeom prst="mathPl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191000" y="2743200"/>
            <a:ext cx="4191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Retorno financeiro dos turistas (</a:t>
            </a:r>
            <a:r>
              <a:rPr lang="pt-PT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6362700" y="1803952"/>
            <a:ext cx="381000" cy="5715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1524000"/>
            <a:ext cx="2895600" cy="8382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Poupança de Energia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01119"/>
            <a:ext cx="1274356" cy="24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ângulo 11"/>
          <p:cNvSpPr/>
          <p:nvPr/>
        </p:nvSpPr>
        <p:spPr>
          <a:xfrm>
            <a:off x="381000" y="3810000"/>
            <a:ext cx="2819400" cy="914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Retorno ao fim do mês na conta da </a:t>
            </a:r>
            <a:r>
              <a:rPr lang="pt-PT" dirty="0" err="1" smtClean="0">
                <a:solidFill>
                  <a:schemeClr val="tx1"/>
                </a:solidFill>
              </a:rPr>
              <a:t>electricidade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4495800" y="3810000"/>
            <a:ext cx="3886200" cy="914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Retorno visível dia-a-dia com aumento de </a:t>
            </a:r>
            <a:r>
              <a:rPr lang="pt-PT" dirty="0" err="1" smtClean="0">
                <a:solidFill>
                  <a:schemeClr val="tx1"/>
                </a:solidFill>
              </a:rPr>
              <a:t>actividade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6" name="Igual 15"/>
          <p:cNvSpPr/>
          <p:nvPr/>
        </p:nvSpPr>
        <p:spPr>
          <a:xfrm>
            <a:off x="3200400" y="4800600"/>
            <a:ext cx="10668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381000" y="5715000"/>
            <a:ext cx="7848600" cy="914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Dono vê as suas </a:t>
            </a:r>
            <a:r>
              <a:rPr lang="pt-PT" dirty="0" err="1" smtClean="0">
                <a:solidFill>
                  <a:schemeClr val="tx1"/>
                </a:solidFill>
              </a:rPr>
              <a:t>acções</a:t>
            </a:r>
            <a:r>
              <a:rPr lang="pt-PT" dirty="0" smtClean="0">
                <a:solidFill>
                  <a:schemeClr val="tx1"/>
                </a:solidFill>
              </a:rPr>
              <a:t> a terem efeito imediato e a longo prazo, aumentando o nível de confiança para a continuação de um melhoramento energético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Agradecimentos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Por ser o caso piloto de estudo:</a:t>
            </a:r>
          </a:p>
          <a:p>
            <a:pPr lvl="1"/>
            <a:r>
              <a:rPr lang="pt-PT" dirty="0" smtClean="0"/>
              <a:t>Sr. Aziz, por disponibilizar o seu restaurante ‘Cantinho do Aziz’</a:t>
            </a:r>
          </a:p>
          <a:p>
            <a:pPr lvl="1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r>
              <a:rPr lang="pt-PT" dirty="0" smtClean="0"/>
              <a:t>Pela ajuda prestada ao longo do semestre:</a:t>
            </a:r>
          </a:p>
          <a:p>
            <a:pPr lvl="1"/>
            <a:r>
              <a:rPr lang="pt-PT" dirty="0" smtClean="0"/>
              <a:t>Prof. Manuel Heitor</a:t>
            </a:r>
          </a:p>
          <a:p>
            <a:pPr lvl="1"/>
            <a:r>
              <a:rPr lang="en-US" dirty="0" smtClean="0"/>
              <a:t>Nate </a:t>
            </a:r>
            <a:r>
              <a:rPr lang="en-US" dirty="0" err="1" smtClean="0"/>
              <a:t>Gilbraith</a:t>
            </a:r>
            <a:endParaRPr lang="en-US" dirty="0" smtClean="0"/>
          </a:p>
          <a:p>
            <a:pPr lvl="1"/>
            <a:r>
              <a:rPr lang="en-US" dirty="0" err="1" smtClean="0"/>
              <a:t>Guilherme</a:t>
            </a:r>
            <a:r>
              <a:rPr lang="en-US" dirty="0" smtClean="0"/>
              <a:t> </a:t>
            </a:r>
            <a:r>
              <a:rPr lang="en-US" dirty="0" err="1" smtClean="0"/>
              <a:t>Farinha</a:t>
            </a:r>
            <a:endParaRPr lang="en-US" dirty="0" smtClean="0"/>
          </a:p>
          <a:p>
            <a:pPr lvl="1"/>
            <a:r>
              <a:rPr lang="en-US" dirty="0" smtClean="0"/>
              <a:t>Pedro </a:t>
            </a:r>
            <a:r>
              <a:rPr lang="en-US" dirty="0" err="1" smtClean="0"/>
              <a:t>Quental</a:t>
            </a:r>
            <a:endParaRPr lang="en-US" dirty="0" smtClean="0"/>
          </a:p>
          <a:p>
            <a:pPr lvl="1"/>
            <a:r>
              <a:rPr lang="en-US" dirty="0" err="1" smtClean="0"/>
              <a:t>Diogo</a:t>
            </a:r>
            <a:r>
              <a:rPr lang="en-US" dirty="0" smtClean="0"/>
              <a:t> </a:t>
            </a:r>
            <a:r>
              <a:rPr lang="en-US" dirty="0" err="1" smtClean="0"/>
              <a:t>Henriques</a:t>
            </a:r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endParaRPr lang="pt-PT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Dropbox\Move-aria\Press release\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27" y="105796"/>
            <a:ext cx="4214782" cy="65236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28600" y="1895061"/>
            <a:ext cx="8077200" cy="2593975"/>
          </a:xfrm>
        </p:spPr>
        <p:txBody>
          <a:bodyPr/>
          <a:lstStyle/>
          <a:p>
            <a:pPr algn="ctr"/>
            <a:r>
              <a:rPr lang="pt-PT" sz="4000" dirty="0" smtClean="0"/>
              <a:t>Obrigado pela atenção</a:t>
            </a:r>
            <a:endParaRPr lang="pt-PT" sz="4000" dirty="0"/>
          </a:p>
        </p:txBody>
      </p:sp>
      <p:pic>
        <p:nvPicPr>
          <p:cNvPr id="6" name="Picture 2" descr="D:\Dropbox\Dropbox\Move-aria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99661"/>
            <a:ext cx="5664200" cy="2755556"/>
          </a:xfrm>
          <a:prstGeom prst="rect">
            <a:avLst/>
          </a:prstGeom>
          <a:noFill/>
        </p:spPr>
      </p:pic>
      <p:pic>
        <p:nvPicPr>
          <p:cNvPr id="7" name="Picture 2" descr="http://cqe.ist.utl.pt/events/mmse/images/ist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20" y="4495800"/>
            <a:ext cx="2802960" cy="12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Vídeo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antinhodoaziz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400" y="1828800"/>
            <a:ext cx="7721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2647122"/>
            <a:ext cx="7620000" cy="3276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Down Arrow 5"/>
          <p:cNvSpPr/>
          <p:nvPr/>
        </p:nvSpPr>
        <p:spPr>
          <a:xfrm rot="2506984">
            <a:off x="7485625" y="2250983"/>
            <a:ext cx="285524" cy="7989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057400" y="2799522"/>
            <a:ext cx="3352800" cy="116287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A Ideia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http://alvaroperciano.com.br/wp-content/uploads/2014/07/desperdicio-de-energ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23033"/>
            <a:ext cx="1352550" cy="1352550"/>
          </a:xfrm>
          <a:prstGeom prst="rect">
            <a:avLst/>
          </a:prstGeom>
          <a:noFill/>
        </p:spPr>
      </p:pic>
      <p:sp>
        <p:nvSpPr>
          <p:cNvPr id="6" name="Rectângulo 5"/>
          <p:cNvSpPr/>
          <p:nvPr/>
        </p:nvSpPr>
        <p:spPr>
          <a:xfrm>
            <a:off x="4191000" y="1447800"/>
            <a:ext cx="3429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Energia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81000" y="1447800"/>
            <a:ext cx="3429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Lisboa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81000" y="2819400"/>
            <a:ext cx="34290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Tascas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191000" y="2819400"/>
            <a:ext cx="34290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Eficiência / Desperdício Energético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28600" y="5791200"/>
            <a:ext cx="2286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Instruções fáceis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124200" y="5791200"/>
            <a:ext cx="2286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Motivação constante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6096000" y="5791200"/>
            <a:ext cx="2286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Retorno Financeiro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2057400" y="2286000"/>
            <a:ext cx="228600" cy="4572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baixo 14"/>
          <p:cNvSpPr/>
          <p:nvPr/>
        </p:nvSpPr>
        <p:spPr>
          <a:xfrm>
            <a:off x="5791200" y="2286000"/>
            <a:ext cx="228600" cy="4572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8"/>
          <p:cNvSpPr/>
          <p:nvPr/>
        </p:nvSpPr>
        <p:spPr>
          <a:xfrm>
            <a:off x="3810000" y="34290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 para baixo 19"/>
          <p:cNvSpPr/>
          <p:nvPr/>
        </p:nvSpPr>
        <p:spPr>
          <a:xfrm>
            <a:off x="3962400" y="5181600"/>
            <a:ext cx="381000" cy="5334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a direita 22"/>
          <p:cNvSpPr/>
          <p:nvPr/>
        </p:nvSpPr>
        <p:spPr>
          <a:xfrm>
            <a:off x="2590800" y="5943600"/>
            <a:ext cx="457200" cy="3810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a esquerda 23"/>
          <p:cNvSpPr/>
          <p:nvPr/>
        </p:nvSpPr>
        <p:spPr>
          <a:xfrm>
            <a:off x="5486400" y="5943600"/>
            <a:ext cx="533400" cy="381000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Picture 2" descr="D:\Dropbox\Dropbox\Move-aria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3672509"/>
            <a:ext cx="3581400" cy="1742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3886"/>
            <a:ext cx="7467600" cy="1143000"/>
          </a:xfrm>
        </p:spPr>
        <p:txBody>
          <a:bodyPr/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Tecnologia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4" descr="Arduino_Uno_-_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2790056" cy="27900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181600"/>
            <a:ext cx="4506644" cy="97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2" name="Picture 2" descr="https://camo.githubusercontent.com/d5bef55658184b54a1001020b2b221222800a633/68747470733a2f2f662e636c6f75642e6769746875622e636f6d2f6173736574732f333238343937332f323135333339302f62383737656538632d393432362d313165332d396637392d6463383133646461663737352e706e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2800348" cy="2800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Protótipo e a Aplicação</a:t>
            </a:r>
            <a:endParaRPr lang="pt-PT" dirty="0"/>
          </a:p>
        </p:txBody>
      </p:sp>
      <p:pic>
        <p:nvPicPr>
          <p:cNvPr id="4" name="Picture 2" descr="D:\Dropbox\Dropbox\Camera Uploads\2014-11-09 22.38.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2356" y="2474244"/>
            <a:ext cx="2343896" cy="2881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eta para a direita 4"/>
          <p:cNvSpPr/>
          <p:nvPr/>
        </p:nvSpPr>
        <p:spPr>
          <a:xfrm>
            <a:off x="3657600" y="3505200"/>
            <a:ext cx="1143000" cy="8382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7649" name="Picture 1" descr="D:\Dropbox\Dropbox\Move-aria\foto\2014-11-17 17.35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149600" cy="2362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Testes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4800" y="1600200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27 – 20 Novembro</a:t>
            </a:r>
          </a:p>
          <a:p>
            <a:pPr algn="ctr"/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1ª Semana de testes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304800" y="2514600"/>
            <a:ext cx="2133600" cy="914400"/>
            <a:chOff x="685800" y="2362200"/>
            <a:chExt cx="21336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val 4"/>
            <p:cNvSpPr/>
            <p:nvPr/>
          </p:nvSpPr>
          <p:spPr>
            <a:xfrm>
              <a:off x="685800" y="2362200"/>
              <a:ext cx="21336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143000" y="2590800"/>
              <a:ext cx="112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Frigorífico</a:t>
              </a:r>
              <a:endParaRPr lang="pt-P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04800" y="3733800"/>
            <a:ext cx="2133600" cy="914400"/>
            <a:chOff x="685800" y="3581400"/>
            <a:chExt cx="21336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685800" y="3581400"/>
              <a:ext cx="21336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143000" y="3886200"/>
              <a:ext cx="126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Congelador</a:t>
              </a:r>
              <a:endParaRPr lang="pt-P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04800" y="4953000"/>
            <a:ext cx="2133600" cy="1066800"/>
            <a:chOff x="685800" y="4800600"/>
            <a:chExt cx="2133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685800" y="4876800"/>
              <a:ext cx="21336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066800" y="5181600"/>
              <a:ext cx="136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Micro-ondas</a:t>
              </a:r>
              <a:endParaRPr lang="pt-P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Conexão recta 12"/>
            <p:cNvCxnSpPr/>
            <p:nvPr/>
          </p:nvCxnSpPr>
          <p:spPr>
            <a:xfrm flipH="1">
              <a:off x="1066800" y="4800600"/>
              <a:ext cx="1524000" cy="10668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CaixaDeTexto 15"/>
          <p:cNvSpPr txBox="1"/>
          <p:nvPr/>
        </p:nvSpPr>
        <p:spPr>
          <a:xfrm>
            <a:off x="3200400" y="1600200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24 – 27 Novembro</a:t>
            </a:r>
          </a:p>
          <a:p>
            <a:pPr algn="ctr"/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2ª Semana (Análise)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3200400" y="3200400"/>
            <a:ext cx="25146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Análise de Resultados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eta para baixo 23"/>
          <p:cNvSpPr/>
          <p:nvPr/>
        </p:nvSpPr>
        <p:spPr>
          <a:xfrm>
            <a:off x="3886200" y="4191000"/>
            <a:ext cx="838200" cy="11430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3048000" y="5562600"/>
            <a:ext cx="27432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Provocar Mudanças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905500" y="1600200"/>
            <a:ext cx="2514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4 Dezembro</a:t>
            </a:r>
          </a:p>
          <a:p>
            <a:pPr algn="ctr"/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3ª Semana de testes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Conexão em ângulos rectos 29"/>
          <p:cNvCxnSpPr>
            <a:stCxn id="25" idx="3"/>
          </p:cNvCxnSpPr>
          <p:nvPr/>
        </p:nvCxnSpPr>
        <p:spPr>
          <a:xfrm flipV="1">
            <a:off x="5791200" y="2362200"/>
            <a:ext cx="228600" cy="350520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6203913" y="2628900"/>
            <a:ext cx="2133600" cy="914400"/>
            <a:chOff x="685800" y="2362200"/>
            <a:chExt cx="21336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Oval 43"/>
            <p:cNvSpPr/>
            <p:nvPr/>
          </p:nvSpPr>
          <p:spPr>
            <a:xfrm>
              <a:off x="685800" y="2362200"/>
              <a:ext cx="21336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1143000" y="2590800"/>
              <a:ext cx="112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Frigorífico</a:t>
              </a:r>
              <a:endParaRPr lang="pt-P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203913" y="4038600"/>
            <a:ext cx="2133600" cy="914400"/>
            <a:chOff x="685800" y="3581400"/>
            <a:chExt cx="21336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Oval 46"/>
            <p:cNvSpPr/>
            <p:nvPr/>
          </p:nvSpPr>
          <p:spPr>
            <a:xfrm>
              <a:off x="685800" y="3581400"/>
              <a:ext cx="21336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1066800" y="3886200"/>
              <a:ext cx="126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Congelador</a:t>
              </a:r>
              <a:endParaRPr lang="pt-PT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Right Brace 10"/>
          <p:cNvSpPr/>
          <p:nvPr/>
        </p:nvSpPr>
        <p:spPr>
          <a:xfrm>
            <a:off x="2590800" y="2971800"/>
            <a:ext cx="457200" cy="1251466"/>
          </a:xfrm>
          <a:prstGeom prst="rightBrac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5" name="Conexão recta 12"/>
          <p:cNvCxnSpPr/>
          <p:nvPr/>
        </p:nvCxnSpPr>
        <p:spPr>
          <a:xfrm flipH="1" flipV="1">
            <a:off x="563456" y="4953000"/>
            <a:ext cx="1524000" cy="10668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4" grpId="0" animBg="1"/>
      <p:bldP spid="25" grpId="0" animBg="1"/>
      <p:bldP spid="2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67600" cy="868362"/>
          </a:xfrm>
        </p:spPr>
        <p:txBody>
          <a:bodyPr/>
          <a:lstStyle/>
          <a:p>
            <a:r>
              <a:rPr lang="pt-PT" dirty="0" smtClean="0"/>
              <a:t>Recomendações</a:t>
            </a:r>
            <a:endParaRPr lang="pt-PT" dirty="0"/>
          </a:p>
        </p:txBody>
      </p:sp>
      <p:pic>
        <p:nvPicPr>
          <p:cNvPr id="2050" name="Picture 2" descr="D:\Dropbox\Dropbox\Move-aria\foto\2014-11-17 17.34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72917"/>
            <a:ext cx="2286000" cy="1714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Dropbox\Dropbox\Move-aria\foto\2014-11-21 17.25.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2286000" cy="1714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upo 8"/>
          <p:cNvGrpSpPr/>
          <p:nvPr/>
        </p:nvGrpSpPr>
        <p:grpSpPr>
          <a:xfrm>
            <a:off x="3010716" y="800100"/>
            <a:ext cx="5334000" cy="1905000"/>
            <a:chOff x="3124200" y="1143000"/>
            <a:chExt cx="5334000" cy="1905000"/>
          </a:xfrm>
        </p:grpSpPr>
        <p:sp>
          <p:nvSpPr>
            <p:cNvPr id="6" name="Chamada em forma de nuvem 5"/>
            <p:cNvSpPr/>
            <p:nvPr/>
          </p:nvSpPr>
          <p:spPr>
            <a:xfrm>
              <a:off x="3124200" y="1143000"/>
              <a:ext cx="5334000" cy="1905000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038600" y="1600200"/>
              <a:ext cx="29468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- Descongelar e limpar o gelo</a:t>
              </a:r>
            </a:p>
            <a:p>
              <a:endParaRPr lang="pt-PT" b="1" dirty="0" smtClean="0"/>
            </a:p>
            <a:p>
              <a:r>
                <a:rPr lang="pt-PT" b="1" dirty="0" smtClean="0"/>
                <a:t>- Encher nas horas de vazio</a:t>
              </a:r>
              <a:endParaRPr lang="pt-PT" b="1" dirty="0"/>
            </a:p>
          </p:txBody>
        </p:sp>
      </p:grpSp>
      <p:pic>
        <p:nvPicPr>
          <p:cNvPr id="2052" name="Picture 4" descr="D:\Dropbox\Dropbox\Move-aria\foto\2014-11-20 17.25.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181600"/>
            <a:ext cx="182880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2819400" y="3200400"/>
            <a:ext cx="5334000" cy="1905000"/>
            <a:chOff x="2819400" y="3200400"/>
            <a:chExt cx="5334000" cy="1905000"/>
          </a:xfrm>
        </p:grpSpPr>
        <p:sp>
          <p:nvSpPr>
            <p:cNvPr id="8" name="Chamada em forma de nuvem 7"/>
            <p:cNvSpPr/>
            <p:nvPr/>
          </p:nvSpPr>
          <p:spPr>
            <a:xfrm>
              <a:off x="2819400" y="3200400"/>
              <a:ext cx="5334000" cy="1905000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810000" y="3657600"/>
              <a:ext cx="34034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pt-PT" b="1" dirty="0" smtClean="0"/>
                <a:t> Descongelar e limpar o gelo</a:t>
              </a:r>
            </a:p>
            <a:p>
              <a:pPr>
                <a:buFontTx/>
                <a:buChar char="-"/>
              </a:pPr>
              <a:endParaRPr lang="pt-PT" b="1" dirty="0" smtClean="0"/>
            </a:p>
            <a:p>
              <a:pPr>
                <a:buFontTx/>
                <a:buChar char="-"/>
              </a:pPr>
              <a:r>
                <a:rPr lang="pt-PT" b="1" dirty="0" smtClean="0"/>
                <a:t> Aumentar a temperatura</a:t>
              </a:r>
              <a:endParaRPr lang="pt-PT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3276600" y="228600"/>
            <a:ext cx="1676400" cy="6858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Aquecedores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3276600" y="2971800"/>
            <a:ext cx="1536701" cy="6858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Lâmpadas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371600" y="3886200"/>
            <a:ext cx="5257800" cy="914400"/>
            <a:chOff x="1981200" y="3886200"/>
            <a:chExt cx="4648200" cy="9144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Pentágono 9"/>
            <p:cNvSpPr/>
            <p:nvPr/>
          </p:nvSpPr>
          <p:spPr>
            <a:xfrm>
              <a:off x="1981200" y="3886200"/>
              <a:ext cx="1828800" cy="9144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Lâmpadas Normais</a:t>
              </a:r>
              <a:endParaRPr lang="pt-P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Divisa 10"/>
            <p:cNvSpPr/>
            <p:nvPr/>
          </p:nvSpPr>
          <p:spPr>
            <a:xfrm>
              <a:off x="3810000" y="3886200"/>
              <a:ext cx="609600" cy="914400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luxograma: dados armazenados 11"/>
            <p:cNvSpPr/>
            <p:nvPr/>
          </p:nvSpPr>
          <p:spPr>
            <a:xfrm flipH="1">
              <a:off x="4419600" y="3886200"/>
              <a:ext cx="2209800" cy="914400"/>
            </a:xfrm>
            <a:prstGeom prst="flowChartOnlineStorag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4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LED’S</a:t>
              </a:r>
              <a:endParaRPr lang="pt-P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146" name="Picture 2" descr="http://www.celtins.com.br/files/2013/06/celtin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876800"/>
            <a:ext cx="1771650" cy="1771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Dropbox\Dropbox\Move-aria\video\2014-12-02 16.04.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2057400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ângulo 13"/>
          <p:cNvSpPr/>
          <p:nvPr/>
        </p:nvSpPr>
        <p:spPr>
          <a:xfrm>
            <a:off x="2209800" y="1524000"/>
            <a:ext cx="3581400" cy="914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Mudar os aquecedores de sítio</a:t>
            </a:r>
            <a:endParaRPr lang="pt-P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92162"/>
          </a:xfrm>
        </p:spPr>
        <p:txBody>
          <a:bodyPr/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Frigorífico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D:\Dropbox\Dropbox\Move-aria\data\fridge bom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2570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3253410" y="2514600"/>
            <a:ext cx="9144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Dropbox\Dropbox\Move-aria\Press release\tarifa.png"/>
          <p:cNvPicPr>
            <a:picLocks noChangeAspect="1" noChangeArrowheads="1"/>
          </p:cNvPicPr>
          <p:nvPr/>
        </p:nvPicPr>
        <p:blipFill>
          <a:blip r:embed="rId3" cstate="print"/>
          <a:srcRect l="39167" t="58000" r="23333"/>
          <a:stretch>
            <a:fillRect/>
          </a:stretch>
        </p:blipFill>
        <p:spPr bwMode="auto">
          <a:xfrm>
            <a:off x="3962400" y="152400"/>
            <a:ext cx="2209800" cy="1546860"/>
          </a:xfrm>
          <a:prstGeom prst="rect">
            <a:avLst/>
          </a:prstGeom>
          <a:noFill/>
        </p:spPr>
      </p:pic>
      <p:sp>
        <p:nvSpPr>
          <p:cNvPr id="8" name="Seta para baixo 7"/>
          <p:cNvSpPr/>
          <p:nvPr/>
        </p:nvSpPr>
        <p:spPr>
          <a:xfrm>
            <a:off x="5029200" y="1828800"/>
            <a:ext cx="228600" cy="3810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4600" y="762000"/>
            <a:ext cx="190500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Tarifa Bi-Horária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320210" y="2362200"/>
            <a:ext cx="1447800" cy="609600"/>
            <a:chOff x="4419600" y="2362200"/>
            <a:chExt cx="1447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ângulo 4"/>
            <p:cNvSpPr/>
            <p:nvPr/>
          </p:nvSpPr>
          <p:spPr>
            <a:xfrm>
              <a:off x="4419600" y="23622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495800" y="25146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0.896€/dia</a:t>
              </a:r>
              <a:endParaRPr lang="pt-PT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Seta para a direita 10"/>
          <p:cNvSpPr/>
          <p:nvPr/>
        </p:nvSpPr>
        <p:spPr>
          <a:xfrm>
            <a:off x="5920410" y="2514600"/>
            <a:ext cx="7620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834811" y="2362200"/>
            <a:ext cx="1524000" cy="609600"/>
            <a:chOff x="4419599" y="2362200"/>
            <a:chExt cx="1447801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ângulo 13"/>
            <p:cNvSpPr/>
            <p:nvPr/>
          </p:nvSpPr>
          <p:spPr>
            <a:xfrm>
              <a:off x="4419600" y="23622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419599" y="2514600"/>
              <a:ext cx="1332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327.04€/ano</a:t>
              </a:r>
              <a:endParaRPr lang="pt-PT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Seta para baixo 15"/>
          <p:cNvSpPr/>
          <p:nvPr/>
        </p:nvSpPr>
        <p:spPr>
          <a:xfrm>
            <a:off x="1600200" y="3505200"/>
            <a:ext cx="533400" cy="8382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m 16" descr="D:\Dropbox\Dropbox\Move-aria\data\fridge bom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320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ta para a direita 17"/>
          <p:cNvSpPr/>
          <p:nvPr/>
        </p:nvSpPr>
        <p:spPr>
          <a:xfrm>
            <a:off x="3238500" y="5105400"/>
            <a:ext cx="9144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305300" y="4953000"/>
            <a:ext cx="1447800" cy="609600"/>
            <a:chOff x="4419600" y="2362200"/>
            <a:chExt cx="1447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ângulo 20"/>
            <p:cNvSpPr/>
            <p:nvPr/>
          </p:nvSpPr>
          <p:spPr>
            <a:xfrm>
              <a:off x="4419600" y="23622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495800" y="2514600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0.88€/dia</a:t>
              </a:r>
              <a:endParaRPr lang="pt-PT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Seta para a direita 22"/>
          <p:cNvSpPr/>
          <p:nvPr/>
        </p:nvSpPr>
        <p:spPr>
          <a:xfrm>
            <a:off x="5905500" y="5105400"/>
            <a:ext cx="762000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6819901" y="4909066"/>
            <a:ext cx="1524000" cy="609600"/>
            <a:chOff x="4419599" y="2362200"/>
            <a:chExt cx="1447801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ângulo 24"/>
            <p:cNvSpPr/>
            <p:nvPr/>
          </p:nvSpPr>
          <p:spPr>
            <a:xfrm>
              <a:off x="4419600" y="2362200"/>
              <a:ext cx="1447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419599" y="2514600"/>
              <a:ext cx="1332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321.20€/ano</a:t>
              </a:r>
              <a:endParaRPr lang="pt-PT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Estrela de 5 pontas 26"/>
          <p:cNvSpPr/>
          <p:nvPr/>
        </p:nvSpPr>
        <p:spPr>
          <a:xfrm>
            <a:off x="5257800" y="2971800"/>
            <a:ext cx="2362200" cy="1752600"/>
          </a:xfrm>
          <a:prstGeom prst="star5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5,84€</a:t>
            </a:r>
            <a:endParaRPr lang="pt-P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6" grpId="0" animBg="1"/>
      <p:bldP spid="18" grpId="0" animBg="1"/>
      <p:bldP spid="23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637</TotalTime>
  <Words>262</Words>
  <Application>Microsoft Macintosh PowerPoint</Application>
  <PresentationFormat>On-screen Show (4:3)</PresentationFormat>
  <Paragraphs>78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Métodos Experimentais em Energia e Ambiente Caso de Estudo: ‘Cantinho do Aziz’</vt:lpstr>
      <vt:lpstr>Introdução</vt:lpstr>
      <vt:lpstr>A Ideia</vt:lpstr>
      <vt:lpstr>Tecnologia</vt:lpstr>
      <vt:lpstr>O Protótipo e a Aplicação</vt:lpstr>
      <vt:lpstr>Testes</vt:lpstr>
      <vt:lpstr>Recomendações</vt:lpstr>
      <vt:lpstr>PowerPoint Presentation</vt:lpstr>
      <vt:lpstr>Frigorífico</vt:lpstr>
      <vt:lpstr>Congelador</vt:lpstr>
      <vt:lpstr>Situação Final</vt:lpstr>
      <vt:lpstr>Agradecimentos</vt:lpstr>
      <vt:lpstr>PowerPoint Presentation</vt:lpstr>
      <vt:lpstr>Obrigado pela atenção</vt:lpstr>
      <vt:lpstr>Vídeo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beatriz guimaraes</dc:creator>
  <cp:lastModifiedBy>Gonçalo Simões</cp:lastModifiedBy>
  <cp:revision>59</cp:revision>
  <dcterms:modified xsi:type="dcterms:W3CDTF">2014-12-18T14:35:26Z</dcterms:modified>
</cp:coreProperties>
</file>