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59" r:id="rId2"/>
    <p:sldId id="262" r:id="rId3"/>
    <p:sldId id="267" r:id="rId4"/>
    <p:sldId id="265" r:id="rId5"/>
    <p:sldId id="278" r:id="rId6"/>
    <p:sldId id="279" r:id="rId7"/>
    <p:sldId id="280" r:id="rId8"/>
    <p:sldId id="266" r:id="rId9"/>
    <p:sldId id="281" r:id="rId10"/>
    <p:sldId id="283" r:id="rId11"/>
    <p:sldId id="268" r:id="rId12"/>
    <p:sldId id="276" r:id="rId13"/>
    <p:sldId id="277" r:id="rId14"/>
    <p:sldId id="275" r:id="rId15"/>
    <p:sldId id="274" r:id="rId16"/>
    <p:sldId id="271" r:id="rId17"/>
    <p:sldId id="269" r:id="rId18"/>
    <p:sldId id="270" r:id="rId19"/>
    <p:sldId id="273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Destaqu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3" autoAdjust="0"/>
    <p:restoredTop sz="92262" autoAdjust="0"/>
  </p:normalViewPr>
  <p:slideViewPr>
    <p:cSldViewPr>
      <p:cViewPr>
        <p:scale>
          <a:sx n="120" d="100"/>
          <a:sy n="120" d="100"/>
        </p:scale>
        <p:origin x="3300" y="3024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8424143284906289"/>
          <c:y val="0.16074345357993042"/>
          <c:w val="0.44794924402055375"/>
          <c:h val="0.73963712384789115"/>
        </c:manualLayout>
      </c:layout>
      <c:pieChart>
        <c:varyColors val="1"/>
        <c:ser>
          <c:idx val="0"/>
          <c:order val="0"/>
          <c:tx>
            <c:v>Distribuição de consumos</c:v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Folha1!$C$5:$C$9</c:f>
              <c:strCache>
                <c:ptCount val="5"/>
                <c:pt idx="0">
                  <c:v>Arcas</c:v>
                </c:pt>
                <c:pt idx="1">
                  <c:v>Fornos</c:v>
                </c:pt>
                <c:pt idx="2">
                  <c:v>Iluminação</c:v>
                </c:pt>
                <c:pt idx="3">
                  <c:v>Stand-by</c:v>
                </c:pt>
                <c:pt idx="4">
                  <c:v>Outros</c:v>
                </c:pt>
              </c:strCache>
            </c:strRef>
          </c:cat>
          <c:val>
            <c:numRef>
              <c:f>Folha1!$D$5:$D$9</c:f>
              <c:numCache>
                <c:formatCode>#,##0.0\ "€"</c:formatCode>
                <c:ptCount val="5"/>
                <c:pt idx="0">
                  <c:v>22.311931478653474</c:v>
                </c:pt>
                <c:pt idx="1">
                  <c:v>39.413053582099458</c:v>
                </c:pt>
                <c:pt idx="2">
                  <c:v>14.076090565035521</c:v>
                </c:pt>
                <c:pt idx="3">
                  <c:v>1.2748157492862358</c:v>
                </c:pt>
                <c:pt idx="4">
                  <c:v>22.924108624925303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10" b="1" i="0" baseline="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506C0-3FFE-45A5-803D-9F4FC5464A70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707-6BBD-41A9-B4DF-0C76A73A2D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2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Good afternoon, my name is Catarina Laurência and these two are</a:t>
            </a:r>
            <a:r>
              <a:rPr lang="en-US" baseline="0" dirty="0" smtClean="0"/>
              <a:t> Miguel and </a:t>
            </a:r>
            <a:r>
              <a:rPr lang="en-US" baseline="0" dirty="0" err="1" smtClean="0"/>
              <a:t>Tomás</a:t>
            </a:r>
            <a:r>
              <a:rPr lang="en-US" baseline="0" dirty="0" smtClean="0"/>
              <a:t> and we are here to present our idea to this course project.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/>
              <a:t>So,</a:t>
            </a:r>
            <a:r>
              <a:rPr lang="en-US" baseline="0" dirty="0" smtClean="0"/>
              <a:t> to start is important to understand what we want to do during the next two months. Our project will be a sensor based project in energy efficiency, our main goal is to help the owner of a </a:t>
            </a:r>
            <a:r>
              <a:rPr lang="en-US" baseline="0" dirty="0" err="1" smtClean="0"/>
              <a:t>Tasca</a:t>
            </a:r>
            <a:r>
              <a:rPr lang="en-US" baseline="0" dirty="0" smtClean="0"/>
              <a:t> to achieve a lower energetic bill that today is more or less 400 euros. To do this we will use </a:t>
            </a:r>
            <a:r>
              <a:rPr lang="en-US" baseline="0" dirty="0" err="1" smtClean="0"/>
              <a:t>arduino</a:t>
            </a:r>
            <a:r>
              <a:rPr lang="en-US" baseline="0" dirty="0" smtClean="0"/>
              <a:t>, sensors and actuators, this last ones because besides all the analysis of the energy consumption we want to allow the </a:t>
            </a:r>
            <a:r>
              <a:rPr lang="en-US" baseline="0" dirty="0" err="1" smtClean="0"/>
              <a:t>equipments</a:t>
            </a:r>
            <a:r>
              <a:rPr lang="en-US" baseline="0" dirty="0" smtClean="0"/>
              <a:t> to turn on and off automatically depending on the energy consumption. Finally in the end of the work we should have a Step-By-Step instruction to allow future use to other </a:t>
            </a:r>
            <a:r>
              <a:rPr lang="en-US" baseline="0" dirty="0" err="1" smtClean="0"/>
              <a:t>tascas</a:t>
            </a:r>
            <a:r>
              <a:rPr lang="en-US" baseline="0" dirty="0" smtClean="0"/>
              <a:t> or Cafés, including collecting data, data treatment and actuation.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18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2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3203"/>
            <a:ext cx="9144000" cy="612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1295400"/>
            <a:ext cx="901373" cy="901373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1905000"/>
            <a:ext cx="1240461" cy="1240461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09800"/>
            <a:ext cx="1828800" cy="1828800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/>
        </p:blipFill>
        <p:spPr>
          <a:xfrm>
            <a:off x="-13648" y="0"/>
            <a:ext cx="9157648" cy="558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>
              <a:defRPr sz="2800">
                <a:latin typeface="Georgia" pitchFamily="18" charset="0"/>
              </a:defRPr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158D-428B-4987-8B28-745A2AFA1252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/>
          <a:stretch/>
        </p:blipFill>
        <p:spPr>
          <a:xfrm>
            <a:off x="-13251" y="0"/>
            <a:ext cx="9157252" cy="660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Métodos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Experimentais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Energia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Ambiente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err="1" smtClean="0">
                <a:latin typeface="Arial" pitchFamily="34" charset="0"/>
                <a:cs typeface="Arial" pitchFamily="34" charset="0"/>
              </a:rPr>
              <a:t>Apresentação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Final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81000" y="1447800"/>
            <a:ext cx="5275052" cy="1295400"/>
          </a:xfrm>
        </p:spPr>
        <p:txBody>
          <a:bodyPr/>
          <a:lstStyle/>
          <a:p>
            <a:r>
              <a:rPr lang="en-US" dirty="0" err="1" smtClean="0"/>
              <a:t>Catarina</a:t>
            </a:r>
            <a:r>
              <a:rPr lang="en-US" dirty="0" smtClean="0"/>
              <a:t> </a:t>
            </a:r>
            <a:r>
              <a:rPr lang="en-US" dirty="0" err="1" smtClean="0"/>
              <a:t>Laurência</a:t>
            </a:r>
            <a:r>
              <a:rPr lang="en-US" dirty="0" smtClean="0"/>
              <a:t> 70930</a:t>
            </a:r>
          </a:p>
          <a:p>
            <a:r>
              <a:rPr lang="en-US" dirty="0" smtClean="0"/>
              <a:t>Miguel </a:t>
            </a:r>
            <a:r>
              <a:rPr lang="en-US" dirty="0" err="1" smtClean="0"/>
              <a:t>Moura</a:t>
            </a:r>
            <a:r>
              <a:rPr lang="en-US" dirty="0" smtClean="0"/>
              <a:t> 65610</a:t>
            </a:r>
          </a:p>
          <a:p>
            <a:r>
              <a:rPr lang="en-US" dirty="0" smtClean="0"/>
              <a:t>Tomás Valente 65661</a:t>
            </a:r>
            <a:endParaRPr lang="en-US" dirty="0"/>
          </a:p>
        </p:txBody>
      </p:sp>
      <p:pic>
        <p:nvPicPr>
          <p:cNvPr id="4" name="Picture 3" descr="cartaz mouraria final 18dez2014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08"/>
          <a:stretch/>
        </p:blipFill>
        <p:spPr>
          <a:xfrm>
            <a:off x="22013" y="3777375"/>
            <a:ext cx="3581400" cy="306574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038600" y="51816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smart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24400" y="5068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latin typeface="MV Boli" pitchFamily="2" charset="0"/>
                <a:cs typeface="MV Boli" pitchFamily="2" charset="0"/>
              </a:rPr>
              <a:t>Mila</a:t>
            </a:r>
            <a:endParaRPr lang="en-US" sz="36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33800" y="5791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rgbClr val="C00000"/>
                </a:solidFill>
                <a:latin typeface="MV Boli" pitchFamily="2" charset="0"/>
                <a:cs typeface="MV Boli" pitchFamily="2" charset="0"/>
              </a:rPr>
              <a:t>Doce Mila</a:t>
            </a:r>
            <a:endParaRPr lang="en-US" sz="3600" dirty="0">
              <a:solidFill>
                <a:srgbClr val="C00000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66310"/>
            <a:ext cx="2057400" cy="103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Resultados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62272"/>
              </p:ext>
            </p:extLst>
          </p:nvPr>
        </p:nvGraphicFramePr>
        <p:xfrm>
          <a:off x="-304800" y="2133600"/>
          <a:ext cx="54102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004454"/>
              </p:ext>
            </p:extLst>
          </p:nvPr>
        </p:nvGraphicFramePr>
        <p:xfrm>
          <a:off x="4267199" y="2438403"/>
          <a:ext cx="3505201" cy="25146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502229"/>
                <a:gridCol w="801189"/>
                <a:gridCol w="1201783"/>
              </a:tblGrid>
              <a:tr h="362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Equipamento</a:t>
                      </a:r>
                      <a:endParaRPr lang="en-US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por</a:t>
                      </a:r>
                      <a:r>
                        <a:rPr lang="en-US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endParaRPr lang="en-US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por</a:t>
                      </a:r>
                      <a:r>
                        <a:rPr lang="en-US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mês</a:t>
                      </a:r>
                      <a:endParaRPr lang="en-US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7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Arcas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2,79 €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84,01 €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7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Fornos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4,93 €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148,40 €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7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Iluminação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1,76 €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53,00 €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7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Stand-by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0,16 €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4,80 €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7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Outros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2,87 €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86,32 €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71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Total / </a:t>
                      </a:r>
                      <a:r>
                        <a:rPr lang="en-US" sz="1200" b="1" u="none" strike="noStrik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mês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376,53 €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29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/>
          <a:lstStyle/>
          <a:p>
            <a:r>
              <a:rPr lang="en-US" dirty="0" err="1" smtClean="0"/>
              <a:t>Dicas</a:t>
            </a:r>
            <a:r>
              <a:rPr lang="en-US" dirty="0" smtClean="0"/>
              <a:t> de </a:t>
            </a:r>
            <a:r>
              <a:rPr lang="en-US" dirty="0" err="1" smtClean="0"/>
              <a:t>poupança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eléctrica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467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pt-PT" sz="1400" dirty="0"/>
          </a:p>
          <a:p>
            <a:r>
              <a:rPr lang="en-US" sz="1400" dirty="0"/>
              <a:t> </a:t>
            </a:r>
            <a:endParaRPr lang="pt-PT" sz="1400" dirty="0"/>
          </a:p>
          <a:p>
            <a:r>
              <a:rPr lang="en-US" dirty="0"/>
              <a:t> </a:t>
            </a:r>
            <a:endParaRPr lang="pt-PT" dirty="0"/>
          </a:p>
          <a:p>
            <a:r>
              <a:rPr lang="pt-PT" dirty="0"/>
              <a:t> </a:t>
            </a:r>
          </a:p>
          <a:p>
            <a:r>
              <a:rPr lang="pt-PT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371600"/>
            <a:ext cx="8153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err="1"/>
              <a:t>Frigorificos</a:t>
            </a:r>
            <a:endParaRPr lang="pt-PT" b="1" dirty="0"/>
          </a:p>
          <a:p>
            <a:r>
              <a:rPr lang="pt-PT" dirty="0"/>
              <a:t> </a:t>
            </a:r>
          </a:p>
          <a:p>
            <a:r>
              <a:rPr lang="pt-PT" sz="1600" u="sng" dirty="0" smtClean="0"/>
              <a:t>Custo </a:t>
            </a:r>
            <a:r>
              <a:rPr lang="pt-PT" sz="1600" u="sng" dirty="0" err="1" smtClean="0"/>
              <a:t>actual</a:t>
            </a:r>
            <a:r>
              <a:rPr lang="pt-PT" sz="1600" u="sng" dirty="0" smtClean="0"/>
              <a:t>:</a:t>
            </a:r>
          </a:p>
          <a:p>
            <a:endParaRPr lang="pt-PT" sz="1600" dirty="0"/>
          </a:p>
          <a:p>
            <a:pPr marL="285750" lvl="0" indent="-285750">
              <a:buFont typeface="Arial"/>
              <a:buChar char="•"/>
            </a:pPr>
            <a:r>
              <a:rPr lang="pt-PT" sz="1600" dirty="0"/>
              <a:t>2,71€/dia</a:t>
            </a:r>
          </a:p>
          <a:p>
            <a:pPr marL="285750" lvl="0" indent="-285750">
              <a:buFont typeface="Arial"/>
              <a:buChar char="•"/>
            </a:pPr>
            <a:r>
              <a:rPr lang="pt-PT" sz="1600" dirty="0"/>
              <a:t>84,01€/mês</a:t>
            </a:r>
          </a:p>
          <a:p>
            <a:pPr marL="285750" lvl="0" indent="-285750">
              <a:buFont typeface="Arial"/>
              <a:buChar char="•"/>
            </a:pPr>
            <a:r>
              <a:rPr lang="pt-PT" sz="1600" dirty="0"/>
              <a:t>991€/</a:t>
            </a:r>
            <a:r>
              <a:rPr lang="pt-PT" sz="1600" dirty="0" smtClean="0"/>
              <a:t>ano</a:t>
            </a:r>
          </a:p>
          <a:p>
            <a:pPr lvl="0"/>
            <a:endParaRPr lang="pt-PT" sz="1600" dirty="0" smtClean="0"/>
          </a:p>
          <a:p>
            <a:pPr lvl="0"/>
            <a:r>
              <a:rPr lang="pt-PT" sz="1600" u="sng" dirty="0" smtClean="0"/>
              <a:t>Recomendação: </a:t>
            </a:r>
            <a:r>
              <a:rPr lang="pt-PT" sz="1600" dirty="0" smtClean="0"/>
              <a:t>Instalar sistema de relés para controlo dos ciclos de refrigeração do frigorifico.</a:t>
            </a:r>
            <a:endParaRPr lang="pt-PT" sz="1600" dirty="0"/>
          </a:p>
          <a:p>
            <a:pPr lvl="0"/>
            <a:endParaRPr lang="pt-PT" sz="1600" dirty="0" smtClean="0"/>
          </a:p>
          <a:p>
            <a:pPr lvl="0"/>
            <a:r>
              <a:rPr lang="pt-PT" sz="1600" u="sng" dirty="0" smtClean="0"/>
              <a:t>Poupança:</a:t>
            </a:r>
          </a:p>
          <a:p>
            <a:pPr lvl="0"/>
            <a:endParaRPr lang="pt-PT" sz="1600" dirty="0" smtClean="0"/>
          </a:p>
          <a:p>
            <a:pPr lvl="0"/>
            <a:r>
              <a:rPr lang="pt-PT" sz="1600" dirty="0" smtClean="0"/>
              <a:t>0,69</a:t>
            </a:r>
            <a:r>
              <a:rPr lang="pt-PT" sz="1600" dirty="0"/>
              <a:t>€/dia</a:t>
            </a:r>
          </a:p>
          <a:p>
            <a:pPr lvl="0"/>
            <a:r>
              <a:rPr lang="pt-PT" sz="1600" dirty="0"/>
              <a:t>21,39€/mês</a:t>
            </a:r>
          </a:p>
          <a:p>
            <a:pPr lvl="0"/>
            <a:r>
              <a:rPr lang="pt-PT" sz="1600" dirty="0"/>
              <a:t>256,68€/</a:t>
            </a:r>
            <a:r>
              <a:rPr lang="pt-PT" sz="1600" dirty="0" smtClean="0"/>
              <a:t>ano</a:t>
            </a:r>
          </a:p>
        </p:txBody>
      </p:sp>
    </p:spTree>
    <p:extLst>
      <p:ext uri="{BB962C8B-B14F-4D97-AF65-F5344CB8AC3E}">
        <p14:creationId xmlns:p14="http://schemas.microsoft.com/office/powerpoint/2010/main" val="1404111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PT" b="1" dirty="0" smtClean="0"/>
              <a:t>Fornos</a:t>
            </a:r>
            <a:endParaRPr lang="pt-PT" b="1" dirty="0"/>
          </a:p>
          <a:p>
            <a:pPr marL="0" indent="0">
              <a:buNone/>
            </a:pPr>
            <a:r>
              <a:rPr lang="pt-PT" dirty="0"/>
              <a:t> </a:t>
            </a:r>
            <a:endParaRPr lang="pt-PT" dirty="0" smtClean="0"/>
          </a:p>
          <a:p>
            <a:pPr marL="0" indent="0">
              <a:buNone/>
            </a:pPr>
            <a:r>
              <a:rPr lang="pt-PT" u="sng" dirty="0" smtClean="0"/>
              <a:t>Custo </a:t>
            </a:r>
            <a:r>
              <a:rPr lang="pt-PT" u="sng" dirty="0" err="1" smtClean="0"/>
              <a:t>actual</a:t>
            </a:r>
            <a:r>
              <a:rPr lang="pt-PT" u="sng" dirty="0" smtClean="0"/>
              <a:t>:</a:t>
            </a:r>
          </a:p>
          <a:p>
            <a:pPr marL="0" indent="0">
              <a:buNone/>
            </a:pPr>
            <a:endParaRPr lang="pt-PT" dirty="0"/>
          </a:p>
          <a:p>
            <a:pPr lvl="0"/>
            <a:r>
              <a:rPr lang="pt-PT" dirty="0" smtClean="0"/>
              <a:t>4,79</a:t>
            </a:r>
            <a:r>
              <a:rPr lang="pt-PT" dirty="0"/>
              <a:t>€/dia</a:t>
            </a:r>
          </a:p>
          <a:p>
            <a:pPr lvl="0"/>
            <a:r>
              <a:rPr lang="pt-PT" dirty="0"/>
              <a:t>148,4€/mês</a:t>
            </a:r>
          </a:p>
          <a:p>
            <a:pPr lvl="0"/>
            <a:r>
              <a:rPr lang="pt-PT" dirty="0"/>
              <a:t>1780€/</a:t>
            </a:r>
            <a:r>
              <a:rPr lang="pt-PT" dirty="0" smtClean="0"/>
              <a:t>ano</a:t>
            </a:r>
          </a:p>
          <a:p>
            <a:pPr marL="0" lvl="0" indent="0">
              <a:buNone/>
            </a:pPr>
            <a:endParaRPr lang="pt-PT" dirty="0"/>
          </a:p>
          <a:p>
            <a:pPr marL="0" lvl="0" indent="0">
              <a:buNone/>
            </a:pPr>
            <a:r>
              <a:rPr lang="pt-PT" u="sng" dirty="0" smtClean="0"/>
              <a:t>Recomendação: </a:t>
            </a:r>
            <a:r>
              <a:rPr lang="pt-PT" dirty="0" smtClean="0"/>
              <a:t>Trabalhar com os fornos apenas nas horas de vazio.</a:t>
            </a:r>
            <a:endParaRPr lang="pt-PT" dirty="0"/>
          </a:p>
          <a:p>
            <a:pPr marL="0" lvl="0" indent="0">
              <a:buNone/>
            </a:pPr>
            <a:endParaRPr lang="pt-PT" dirty="0" smtClean="0"/>
          </a:p>
          <a:p>
            <a:pPr marL="0" lvl="0" indent="0">
              <a:buNone/>
            </a:pPr>
            <a:r>
              <a:rPr lang="pt-PT" u="sng" dirty="0" smtClean="0"/>
              <a:t>Poupança:</a:t>
            </a:r>
          </a:p>
          <a:p>
            <a:pPr marL="0" lvl="0" indent="0">
              <a:buNone/>
            </a:pPr>
            <a:endParaRPr lang="pt-PT" dirty="0" smtClean="0"/>
          </a:p>
          <a:p>
            <a:r>
              <a:rPr lang="pt-PT" dirty="0" smtClean="0"/>
              <a:t>1,77</a:t>
            </a:r>
            <a:r>
              <a:rPr lang="pt-PT" dirty="0"/>
              <a:t>€/dia</a:t>
            </a:r>
          </a:p>
          <a:p>
            <a:pPr lvl="0"/>
            <a:r>
              <a:rPr lang="pt-PT" dirty="0"/>
              <a:t>54,87€/mês</a:t>
            </a:r>
          </a:p>
          <a:p>
            <a:pPr lvl="0"/>
            <a:r>
              <a:rPr lang="pt-PT" dirty="0"/>
              <a:t>658,44€/</a:t>
            </a:r>
            <a:r>
              <a:rPr lang="pt-PT" dirty="0" smtClean="0"/>
              <a:t>ano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5410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400" b="1" dirty="0" smtClean="0"/>
              <a:t>Luzes</a:t>
            </a:r>
          </a:p>
          <a:p>
            <a:pPr marL="0" indent="0">
              <a:buNone/>
            </a:pPr>
            <a:r>
              <a:rPr lang="pt-PT" sz="1400" dirty="0"/>
              <a:t> </a:t>
            </a:r>
            <a:endParaRPr lang="pt-PT" sz="1400" dirty="0" smtClean="0"/>
          </a:p>
          <a:p>
            <a:pPr marL="0" indent="0">
              <a:buNone/>
            </a:pPr>
            <a:r>
              <a:rPr lang="pt-PT" sz="1400" u="sng" dirty="0" smtClean="0"/>
              <a:t>Custo </a:t>
            </a:r>
            <a:r>
              <a:rPr lang="pt-PT" sz="1400" u="sng" dirty="0" err="1" smtClean="0"/>
              <a:t>actual</a:t>
            </a:r>
            <a:r>
              <a:rPr lang="pt-PT" sz="1400" u="sng" dirty="0" smtClean="0"/>
              <a:t>:</a:t>
            </a:r>
            <a:endParaRPr lang="pt-PT" sz="1400" dirty="0"/>
          </a:p>
          <a:p>
            <a:r>
              <a:rPr lang="pt-PT" sz="1400" dirty="0" smtClean="0"/>
              <a:t>1,71</a:t>
            </a:r>
            <a:r>
              <a:rPr lang="pt-PT" sz="1400" dirty="0"/>
              <a:t>€/dia</a:t>
            </a:r>
          </a:p>
          <a:p>
            <a:pPr lvl="0"/>
            <a:r>
              <a:rPr lang="pt-PT" sz="1400" dirty="0"/>
              <a:t>53€/mês</a:t>
            </a:r>
          </a:p>
          <a:p>
            <a:pPr lvl="0"/>
            <a:r>
              <a:rPr lang="pt-PT" sz="1400" dirty="0"/>
              <a:t>636,12€/</a:t>
            </a:r>
            <a:r>
              <a:rPr lang="pt-PT" sz="1400" dirty="0" smtClean="0"/>
              <a:t>ano</a:t>
            </a:r>
          </a:p>
          <a:p>
            <a:pPr lvl="0"/>
            <a:endParaRPr lang="pt-PT" sz="1400" dirty="0"/>
          </a:p>
          <a:p>
            <a:pPr marL="0" lvl="0" indent="0">
              <a:buNone/>
            </a:pPr>
            <a:r>
              <a:rPr lang="pt-PT" sz="1400" u="sng" dirty="0" smtClean="0"/>
              <a:t>Recomendação: </a:t>
            </a:r>
            <a:r>
              <a:rPr lang="pt-PT" sz="1400" dirty="0" smtClean="0"/>
              <a:t>Trocar todas as lâmpadas por lâmpadas LED.</a:t>
            </a:r>
          </a:p>
          <a:p>
            <a:pPr marL="0" lvl="0" indent="0">
              <a:buNone/>
            </a:pPr>
            <a:endParaRPr lang="pt-PT" sz="1400" dirty="0"/>
          </a:p>
          <a:p>
            <a:pPr marL="0" lvl="0" indent="0">
              <a:buNone/>
            </a:pPr>
            <a:r>
              <a:rPr lang="pt-PT" sz="1400" u="sng" dirty="0" smtClean="0"/>
              <a:t>Poupança:</a:t>
            </a:r>
            <a:endParaRPr lang="pt-PT" sz="1400" dirty="0"/>
          </a:p>
          <a:p>
            <a:pPr lvl="0"/>
            <a:r>
              <a:rPr lang="pt-PT" sz="1400" dirty="0"/>
              <a:t>1,51€/dia</a:t>
            </a:r>
          </a:p>
          <a:p>
            <a:pPr lvl="0"/>
            <a:r>
              <a:rPr lang="pt-PT" sz="1400" dirty="0"/>
              <a:t>46,05€/mês</a:t>
            </a:r>
          </a:p>
          <a:p>
            <a:pPr lvl="0"/>
            <a:r>
              <a:rPr lang="pt-PT" sz="1400" dirty="0"/>
              <a:t>552,6€/</a:t>
            </a:r>
            <a:r>
              <a:rPr lang="pt-PT" sz="1400" dirty="0" smtClean="0"/>
              <a:t>ano</a:t>
            </a:r>
          </a:p>
          <a:p>
            <a:pPr lvl="0"/>
            <a:endParaRPr lang="pt-PT" sz="1400" dirty="0"/>
          </a:p>
          <a:p>
            <a:pPr marL="0" indent="0">
              <a:buNone/>
            </a:pPr>
            <a:r>
              <a:rPr lang="pt-PT" sz="1400" u="sng" dirty="0" smtClean="0"/>
              <a:t>Investimento:</a:t>
            </a:r>
            <a:r>
              <a:rPr lang="pt-PT" sz="1400" dirty="0"/>
              <a:t> </a:t>
            </a:r>
          </a:p>
          <a:p>
            <a:pPr lvl="0"/>
            <a:r>
              <a:rPr lang="pt-PT" sz="1400" dirty="0"/>
              <a:t>Custo: 212€ (15 x 12€ para as lâmpadas e 8 x 4€ para trocar o apoio no tecto para as lâmpadas de aspecto de tubo comprido)</a:t>
            </a:r>
          </a:p>
          <a:p>
            <a:pPr lvl="0"/>
            <a:r>
              <a:rPr lang="pt-PT" sz="1400" dirty="0"/>
              <a:t>Retorno do investimento: Ao fim de 4,6 meses, ou seja, a partir do 5ºmês começará a poupar os valores referidos acima</a:t>
            </a:r>
            <a:r>
              <a:rPr lang="pt-PT" sz="1400" dirty="0" smtClean="0"/>
              <a:t>.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828150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Relógio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1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indicador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tarifa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Displaying IMG_02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8" y="2057400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562600" y="1381000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Exemplo:</a:t>
            </a:r>
            <a:br>
              <a:rPr lang="pt-PT" dirty="0" smtClean="0"/>
            </a:br>
            <a:r>
              <a:rPr lang="pt-PT" dirty="0" smtClean="0"/>
              <a:t>Forno de 12kWh</a:t>
            </a:r>
          </a:p>
          <a:p>
            <a:endParaRPr lang="pt-PT" dirty="0" smtClean="0"/>
          </a:p>
          <a:p>
            <a:endParaRPr lang="pt-PT" dirty="0"/>
          </a:p>
          <a:p>
            <a:r>
              <a:rPr lang="pt-PT" dirty="0">
                <a:solidFill>
                  <a:srgbClr val="00B050"/>
                </a:solidFill>
              </a:rPr>
              <a:t>Vazio</a:t>
            </a:r>
            <a:r>
              <a:rPr lang="pt-PT" dirty="0"/>
              <a:t> - </a:t>
            </a:r>
            <a:r>
              <a:rPr lang="en-US" dirty="0"/>
              <a:t>0.0845 €/kWh</a:t>
            </a:r>
          </a:p>
          <a:p>
            <a:r>
              <a:rPr lang="pt-PT" dirty="0"/>
              <a:t>1,01€/</a:t>
            </a:r>
            <a:r>
              <a:rPr lang="pt-PT" dirty="0" smtClean="0"/>
              <a:t>h</a:t>
            </a:r>
          </a:p>
          <a:p>
            <a:endParaRPr lang="pt-PT" dirty="0"/>
          </a:p>
          <a:p>
            <a:r>
              <a:rPr lang="pt-PT" dirty="0">
                <a:solidFill>
                  <a:srgbClr val="FFC000"/>
                </a:solidFill>
              </a:rPr>
              <a:t>Cheias</a:t>
            </a:r>
            <a:r>
              <a:rPr lang="pt-PT" dirty="0"/>
              <a:t>- </a:t>
            </a:r>
            <a:r>
              <a:rPr lang="en-US" dirty="0"/>
              <a:t>0.1477 €/kWh</a:t>
            </a:r>
          </a:p>
          <a:p>
            <a:r>
              <a:rPr lang="pt-PT" dirty="0"/>
              <a:t>1,77€/h</a:t>
            </a:r>
          </a:p>
          <a:p>
            <a:endParaRPr lang="pt-PT" dirty="0"/>
          </a:p>
          <a:p>
            <a:r>
              <a:rPr lang="pt-PT" dirty="0" smtClean="0">
                <a:solidFill>
                  <a:srgbClr val="FF0000"/>
                </a:solidFill>
              </a:rPr>
              <a:t>Ponta</a:t>
            </a:r>
            <a:r>
              <a:rPr lang="pt-PT" dirty="0" smtClean="0"/>
              <a:t> - </a:t>
            </a:r>
            <a:r>
              <a:rPr lang="en-US" dirty="0"/>
              <a:t>0.2938 €/kWh</a:t>
            </a:r>
          </a:p>
          <a:p>
            <a:r>
              <a:rPr lang="pt-PT" dirty="0" smtClean="0"/>
              <a:t>3,53€/h</a:t>
            </a:r>
            <a:endParaRPr lang="pt-PT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02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rio-de-noticias-2014-12-08-4b227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528930" cy="6858000"/>
          </a:xfrm>
          <a:prstGeom prst="rect">
            <a:avLst/>
          </a:prstGeom>
        </p:spPr>
      </p:pic>
      <p:pic>
        <p:nvPicPr>
          <p:cNvPr id="5" name="Picture 4" descr="20141020_1742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" y="838200"/>
            <a:ext cx="3048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3886200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dobe Caslon Pro Bold"/>
                <a:cs typeface="Adobe Caslon Pro Bold"/>
              </a:rPr>
              <a:t>Be smart, </a:t>
            </a:r>
            <a:r>
              <a:rPr lang="en-US" dirty="0" smtClean="0">
                <a:latin typeface="Adobe Caslon Pro Bold"/>
                <a:cs typeface="Adobe Caslon Pro Bold"/>
              </a:rPr>
              <a:t>be </a:t>
            </a:r>
            <a:r>
              <a:rPr lang="en-US" dirty="0">
                <a:latin typeface="Adobe Caslon Pro Bold"/>
                <a:cs typeface="Adobe Caslon Pro Bold"/>
              </a:rPr>
              <a:t>efficient, </a:t>
            </a:r>
            <a:endParaRPr lang="en-US" dirty="0" smtClean="0">
              <a:latin typeface="Adobe Caslon Pro Bold"/>
              <a:cs typeface="Adobe Caslon Pro Bold"/>
            </a:endParaRPr>
          </a:p>
          <a:p>
            <a:r>
              <a:rPr lang="en-US" dirty="0" smtClean="0">
                <a:latin typeface="Adobe Caslon Pro Bold"/>
                <a:cs typeface="Adobe Caslon Pro Bold"/>
              </a:rPr>
              <a:t>follow </a:t>
            </a:r>
            <a:r>
              <a:rPr lang="en-US" dirty="0">
                <a:latin typeface="Adobe Caslon Pro Bold"/>
                <a:cs typeface="Adobe Caslon Pro Bold"/>
              </a:rPr>
              <a:t>Mila’s </a:t>
            </a:r>
            <a:r>
              <a:rPr lang="en-US" dirty="0" smtClean="0">
                <a:latin typeface="Adobe Caslon Pro Bold"/>
                <a:cs typeface="Adobe Caslon Pro Bold"/>
              </a:rPr>
              <a:t>path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0" y="4495799"/>
            <a:ext cx="3352800" cy="2362201"/>
          </a:xfrm>
          <a:prstGeom prst="rect">
            <a:avLst/>
          </a:prstGeom>
          <a:solidFill>
            <a:srgbClr val="FFFFFF"/>
          </a:solidFill>
        </p:spPr>
        <p:txBody>
          <a:bodyPr wrap="square" numCol="3" spcCol="72000" rtlCol="0" anchor="t" anchorCtr="0">
            <a:noAutofit/>
          </a:bodyPr>
          <a:lstStyle/>
          <a:p>
            <a:pPr algn="just"/>
            <a:r>
              <a:rPr lang="en-US" sz="650" b="1" dirty="0" err="1" smtClean="0">
                <a:solidFill>
                  <a:schemeClr val="accent5">
                    <a:lumMod val="75000"/>
                  </a:schemeClr>
                </a:solidFill>
                <a:latin typeface="Adobe Caslon Pro Bold"/>
                <a:cs typeface="Adobe Caslon Pro Bold"/>
              </a:rPr>
              <a:t>Tecnologia</a:t>
            </a:r>
            <a:r>
              <a:rPr lang="en-US" sz="650" b="1" dirty="0" smtClean="0">
                <a:solidFill>
                  <a:schemeClr val="accent5">
                    <a:lumMod val="75000"/>
                  </a:schemeClr>
                </a:solidFill>
                <a:latin typeface="Adobe Caslon Pro Bold"/>
                <a:cs typeface="Adobe Caslon Pro Bold"/>
              </a:rPr>
              <a:t> </a:t>
            </a:r>
            <a:r>
              <a:rPr lang="en-US" sz="650" dirty="0" err="1"/>
              <a:t>Poupar</a:t>
            </a:r>
            <a:r>
              <a:rPr lang="en-US" sz="650" dirty="0"/>
              <a:t> </a:t>
            </a:r>
            <a:r>
              <a:rPr lang="en-US" sz="650" dirty="0" err="1"/>
              <a:t>dinheiro</a:t>
            </a:r>
            <a:r>
              <a:rPr lang="en-US" sz="650" dirty="0"/>
              <a:t>, </a:t>
            </a:r>
            <a:r>
              <a:rPr lang="en-US" sz="650" dirty="0" err="1"/>
              <a:t>água</a:t>
            </a:r>
            <a:r>
              <a:rPr lang="en-US" sz="650" dirty="0"/>
              <a:t> e </a:t>
            </a:r>
            <a:r>
              <a:rPr lang="en-US" sz="650" dirty="0" err="1"/>
              <a:t>energia</a:t>
            </a:r>
            <a:r>
              <a:rPr lang="en-US" sz="650" dirty="0"/>
              <a:t>, </a:t>
            </a:r>
            <a:r>
              <a:rPr lang="en-US" sz="650" dirty="0" err="1"/>
              <a:t>estes</a:t>
            </a:r>
            <a:r>
              <a:rPr lang="en-US" sz="650" dirty="0"/>
              <a:t> </a:t>
            </a:r>
            <a:r>
              <a:rPr lang="en-US" sz="650" dirty="0" err="1"/>
              <a:t>são</a:t>
            </a:r>
            <a:r>
              <a:rPr lang="en-US" sz="650" dirty="0"/>
              <a:t> </a:t>
            </a:r>
            <a:r>
              <a:rPr lang="en-US" sz="650" dirty="0" err="1"/>
              <a:t>alguns</a:t>
            </a:r>
            <a:r>
              <a:rPr lang="en-US" sz="650" dirty="0"/>
              <a:t> dos </a:t>
            </a:r>
            <a:r>
              <a:rPr lang="en-US" sz="650" dirty="0" err="1"/>
              <a:t>principais</a:t>
            </a:r>
            <a:r>
              <a:rPr lang="en-US" sz="650" dirty="0"/>
              <a:t> </a:t>
            </a:r>
            <a:r>
              <a:rPr lang="en-US" sz="650" dirty="0" err="1"/>
              <a:t>tópicos</a:t>
            </a:r>
            <a:r>
              <a:rPr lang="en-US" sz="650" dirty="0"/>
              <a:t> a </a:t>
            </a:r>
            <a:r>
              <a:rPr lang="en-US" sz="650" dirty="0" err="1"/>
              <a:t>ser</a:t>
            </a:r>
            <a:r>
              <a:rPr lang="en-US" sz="650" dirty="0"/>
              <a:t> </a:t>
            </a:r>
            <a:r>
              <a:rPr lang="en-US" sz="650" dirty="0" err="1"/>
              <a:t>discutidos</a:t>
            </a:r>
            <a:r>
              <a:rPr lang="en-US" sz="650" dirty="0"/>
              <a:t> no </a:t>
            </a:r>
            <a:r>
              <a:rPr lang="en-US" sz="650" dirty="0" err="1"/>
              <a:t>mundo</a:t>
            </a:r>
            <a:r>
              <a:rPr lang="en-US" sz="650" dirty="0"/>
              <a:t> e </a:t>
            </a:r>
            <a:r>
              <a:rPr lang="en-US" sz="650" dirty="0" err="1"/>
              <a:t>parece</a:t>
            </a:r>
            <a:r>
              <a:rPr lang="en-US" sz="650" dirty="0"/>
              <a:t> </a:t>
            </a:r>
            <a:r>
              <a:rPr lang="en-US" sz="650" dirty="0" err="1"/>
              <a:t>que</a:t>
            </a:r>
            <a:r>
              <a:rPr lang="en-US" sz="650" dirty="0"/>
              <a:t> </a:t>
            </a:r>
            <a:r>
              <a:rPr lang="en-US" sz="650" dirty="0" err="1"/>
              <a:t>em</a:t>
            </a:r>
            <a:r>
              <a:rPr lang="en-US" sz="650" dirty="0"/>
              <a:t> </a:t>
            </a:r>
            <a:r>
              <a:rPr lang="en-US" sz="650" dirty="0" err="1"/>
              <a:t>Lisboa</a:t>
            </a:r>
            <a:r>
              <a:rPr lang="en-US" sz="650" dirty="0"/>
              <a:t> </a:t>
            </a:r>
            <a:r>
              <a:rPr lang="en-US" sz="650" dirty="0" err="1"/>
              <a:t>isso</a:t>
            </a:r>
            <a:r>
              <a:rPr lang="en-US" sz="650" dirty="0"/>
              <a:t> </a:t>
            </a:r>
            <a:r>
              <a:rPr lang="en-US" sz="650" dirty="0" err="1"/>
              <a:t>não</a:t>
            </a:r>
            <a:r>
              <a:rPr lang="en-US" sz="650" dirty="0"/>
              <a:t> </a:t>
            </a:r>
            <a:r>
              <a:rPr lang="en-US" sz="650" dirty="0" err="1"/>
              <a:t>é</a:t>
            </a:r>
            <a:r>
              <a:rPr lang="en-US" sz="650" dirty="0"/>
              <a:t> </a:t>
            </a:r>
            <a:r>
              <a:rPr lang="en-US" sz="650" dirty="0" err="1"/>
              <a:t>diferente</a:t>
            </a:r>
            <a:r>
              <a:rPr lang="en-US" sz="650" dirty="0"/>
              <a:t>, </a:t>
            </a:r>
            <a:r>
              <a:rPr lang="en-US" sz="650" dirty="0" err="1"/>
              <a:t>uma</a:t>
            </a:r>
            <a:r>
              <a:rPr lang="en-US" sz="650" dirty="0"/>
              <a:t> </a:t>
            </a:r>
            <a:r>
              <a:rPr lang="en-US" sz="650" dirty="0" err="1"/>
              <a:t>vez</a:t>
            </a:r>
            <a:r>
              <a:rPr lang="en-US" sz="650" dirty="0"/>
              <a:t> </a:t>
            </a:r>
            <a:r>
              <a:rPr lang="en-US" sz="650" dirty="0" err="1"/>
              <a:t>que</a:t>
            </a:r>
            <a:r>
              <a:rPr lang="en-US" sz="650" dirty="0"/>
              <a:t> 3 </a:t>
            </a:r>
            <a:r>
              <a:rPr lang="en-US" sz="650" dirty="0" err="1"/>
              <a:t>aspirantes</a:t>
            </a:r>
            <a:r>
              <a:rPr lang="en-US" sz="650" dirty="0"/>
              <a:t> a </a:t>
            </a:r>
            <a:r>
              <a:rPr lang="en-US" sz="650" dirty="0" err="1"/>
              <a:t>engenheiros</a:t>
            </a:r>
            <a:r>
              <a:rPr lang="en-US" sz="650" dirty="0"/>
              <a:t> do </a:t>
            </a:r>
            <a:r>
              <a:rPr lang="en-US" sz="650" dirty="0" err="1"/>
              <a:t>Instituto</a:t>
            </a:r>
            <a:r>
              <a:rPr lang="en-US" sz="650" dirty="0"/>
              <a:t> Superior </a:t>
            </a:r>
            <a:r>
              <a:rPr lang="en-US" sz="650" dirty="0" err="1"/>
              <a:t>Técnico</a:t>
            </a:r>
            <a:r>
              <a:rPr lang="en-US" sz="650" dirty="0"/>
              <a:t> </a:t>
            </a:r>
            <a:r>
              <a:rPr lang="en-US" sz="650" dirty="0" err="1"/>
              <a:t>têm</a:t>
            </a:r>
            <a:r>
              <a:rPr lang="en-US" sz="650" dirty="0"/>
              <a:t>, </a:t>
            </a:r>
            <a:r>
              <a:rPr lang="en-US" sz="650" dirty="0" err="1"/>
              <a:t>nos</a:t>
            </a:r>
            <a:r>
              <a:rPr lang="en-US" sz="650" dirty="0"/>
              <a:t> </a:t>
            </a:r>
            <a:r>
              <a:rPr lang="en-US" sz="650" dirty="0" err="1"/>
              <a:t>últimos</a:t>
            </a:r>
            <a:r>
              <a:rPr lang="en-US" sz="650" dirty="0"/>
              <a:t> 2 </a:t>
            </a:r>
            <a:r>
              <a:rPr lang="en-US" sz="650" dirty="0" err="1"/>
              <a:t>meses</a:t>
            </a:r>
            <a:r>
              <a:rPr lang="en-US" sz="650" dirty="0"/>
              <a:t>, </a:t>
            </a:r>
            <a:r>
              <a:rPr lang="en-US" sz="650" dirty="0" err="1"/>
              <a:t>estado</a:t>
            </a:r>
            <a:r>
              <a:rPr lang="en-US" sz="650" dirty="0"/>
              <a:t> a </a:t>
            </a:r>
            <a:r>
              <a:rPr lang="en-US" sz="650" dirty="0" err="1"/>
              <a:t>transformar</a:t>
            </a:r>
            <a:r>
              <a:rPr lang="en-US" sz="650" dirty="0"/>
              <a:t> a </a:t>
            </a:r>
            <a:r>
              <a:rPr lang="en-US" sz="650" dirty="0" err="1"/>
              <a:t>Doce</a:t>
            </a:r>
            <a:r>
              <a:rPr lang="en-US" sz="650" dirty="0"/>
              <a:t> Mila, </a:t>
            </a:r>
            <a:r>
              <a:rPr lang="en-US" sz="650" dirty="0" err="1"/>
              <a:t>uma</a:t>
            </a:r>
            <a:r>
              <a:rPr lang="en-US" sz="650" dirty="0"/>
              <a:t> </a:t>
            </a:r>
            <a:r>
              <a:rPr lang="en-US" sz="650" dirty="0" err="1"/>
              <a:t>pastelaria</a:t>
            </a:r>
            <a:r>
              <a:rPr lang="en-US" sz="650" dirty="0"/>
              <a:t>, </a:t>
            </a:r>
            <a:r>
              <a:rPr lang="en-US" sz="650" dirty="0" err="1"/>
              <a:t>na</a:t>
            </a:r>
            <a:r>
              <a:rPr lang="en-US" sz="650" dirty="0"/>
              <a:t> </a:t>
            </a:r>
            <a:r>
              <a:rPr lang="en-US" sz="650" dirty="0" err="1"/>
              <a:t>mais</a:t>
            </a:r>
            <a:r>
              <a:rPr lang="en-US" sz="650" dirty="0"/>
              <a:t> </a:t>
            </a:r>
            <a:r>
              <a:rPr lang="en-US" sz="650" dirty="0" err="1"/>
              <a:t>excepcional</a:t>
            </a:r>
            <a:r>
              <a:rPr lang="en-US" sz="650" dirty="0"/>
              <a:t> e </a:t>
            </a:r>
            <a:r>
              <a:rPr lang="en-US" sz="650" dirty="0" err="1"/>
              <a:t>energeticamente</a:t>
            </a:r>
            <a:r>
              <a:rPr lang="en-US" sz="650" dirty="0"/>
              <a:t> </a:t>
            </a:r>
            <a:r>
              <a:rPr lang="en-US" sz="650" dirty="0" err="1"/>
              <a:t>eficiência</a:t>
            </a:r>
            <a:r>
              <a:rPr lang="en-US" sz="650" dirty="0"/>
              <a:t> </a:t>
            </a:r>
            <a:r>
              <a:rPr lang="en-US" sz="650" dirty="0" err="1"/>
              <a:t>pastelaria</a:t>
            </a:r>
            <a:r>
              <a:rPr lang="en-US" sz="650" dirty="0"/>
              <a:t> de </a:t>
            </a:r>
            <a:r>
              <a:rPr lang="en-US" sz="650" dirty="0" err="1"/>
              <a:t>todo</a:t>
            </a:r>
            <a:r>
              <a:rPr lang="en-US" sz="650" dirty="0"/>
              <a:t> o </a:t>
            </a:r>
            <a:r>
              <a:rPr lang="en-US" sz="650" dirty="0" err="1"/>
              <a:t>universo</a:t>
            </a:r>
            <a:r>
              <a:rPr lang="en-US" sz="650" dirty="0"/>
              <a:t> da </a:t>
            </a:r>
            <a:r>
              <a:rPr lang="en-US" sz="650" dirty="0" err="1"/>
              <a:t>Mouraria</a:t>
            </a:r>
            <a:r>
              <a:rPr lang="en-US" sz="650" dirty="0"/>
              <a:t>.</a:t>
            </a:r>
          </a:p>
          <a:p>
            <a:pPr algn="just"/>
            <a:r>
              <a:rPr lang="en-US" sz="650" dirty="0" smtClean="0"/>
              <a:t>Com </a:t>
            </a:r>
            <a:r>
              <a:rPr lang="en-US" sz="650" dirty="0" err="1"/>
              <a:t>os</a:t>
            </a:r>
            <a:r>
              <a:rPr lang="en-US" sz="650" dirty="0"/>
              <a:t> </a:t>
            </a:r>
            <a:r>
              <a:rPr lang="en-US" sz="650" dirty="0" err="1"/>
              <a:t>seus</a:t>
            </a:r>
            <a:r>
              <a:rPr lang="en-US" sz="650" dirty="0"/>
              <a:t> 5 </a:t>
            </a:r>
            <a:r>
              <a:rPr lang="en-US" sz="650" dirty="0" err="1"/>
              <a:t>anos</a:t>
            </a:r>
            <a:r>
              <a:rPr lang="en-US" sz="650" dirty="0"/>
              <a:t> de </a:t>
            </a:r>
            <a:r>
              <a:rPr lang="en-US" sz="650" dirty="0" err="1"/>
              <a:t>desenvolvimento</a:t>
            </a:r>
            <a:r>
              <a:rPr lang="en-US" sz="650" dirty="0"/>
              <a:t> cerebral </a:t>
            </a:r>
            <a:r>
              <a:rPr lang="en-US" sz="650" dirty="0" err="1"/>
              <a:t>eles</a:t>
            </a:r>
            <a:r>
              <a:rPr lang="en-US" sz="650" dirty="0"/>
              <a:t> </a:t>
            </a:r>
            <a:r>
              <a:rPr lang="en-US" sz="650" dirty="0" err="1"/>
              <a:t>enfrentaram</a:t>
            </a:r>
            <a:r>
              <a:rPr lang="en-US" sz="650" dirty="0"/>
              <a:t> um </a:t>
            </a:r>
            <a:r>
              <a:rPr lang="en-US" sz="650" dirty="0" err="1"/>
              <a:t>desafio</a:t>
            </a:r>
            <a:r>
              <a:rPr lang="en-US" sz="650" dirty="0"/>
              <a:t> </a:t>
            </a:r>
            <a:r>
              <a:rPr lang="en-US" sz="650" dirty="0" err="1"/>
              <a:t>incrível</a:t>
            </a:r>
            <a:r>
              <a:rPr lang="en-US" sz="650" dirty="0"/>
              <a:t>, </a:t>
            </a:r>
            <a:r>
              <a:rPr lang="en-US" sz="650" dirty="0" err="1"/>
              <a:t>construir</a:t>
            </a:r>
            <a:r>
              <a:rPr lang="en-US" sz="650" dirty="0"/>
              <a:t> um </a:t>
            </a:r>
            <a:r>
              <a:rPr lang="en-US" sz="650" dirty="0" err="1"/>
              <a:t>dispositivo</a:t>
            </a:r>
            <a:r>
              <a:rPr lang="en-US" sz="650" dirty="0"/>
              <a:t> </a:t>
            </a:r>
            <a:r>
              <a:rPr lang="en-US" sz="650" dirty="0" err="1"/>
              <a:t>que</a:t>
            </a:r>
            <a:r>
              <a:rPr lang="en-US" sz="650" dirty="0"/>
              <a:t> </a:t>
            </a:r>
            <a:r>
              <a:rPr lang="en-US" sz="650" dirty="0" err="1"/>
              <a:t>medisse</a:t>
            </a:r>
            <a:r>
              <a:rPr lang="en-US" sz="650" dirty="0"/>
              <a:t> o </a:t>
            </a:r>
            <a:r>
              <a:rPr lang="en-US" sz="650" dirty="0" err="1"/>
              <a:t>consumo</a:t>
            </a:r>
            <a:r>
              <a:rPr lang="en-US" sz="650" dirty="0"/>
              <a:t> de </a:t>
            </a:r>
            <a:r>
              <a:rPr lang="en-US" sz="650" dirty="0" err="1"/>
              <a:t>energia</a:t>
            </a:r>
            <a:r>
              <a:rPr lang="en-US" sz="650" dirty="0"/>
              <a:t> da </a:t>
            </a:r>
            <a:r>
              <a:rPr lang="en-US" sz="650" dirty="0" err="1"/>
              <a:t>Doce</a:t>
            </a:r>
            <a:r>
              <a:rPr lang="en-US" sz="650" dirty="0"/>
              <a:t> Mila e com </a:t>
            </a:r>
            <a:r>
              <a:rPr lang="en-US" sz="650" dirty="0" err="1"/>
              <a:t>os</a:t>
            </a:r>
            <a:r>
              <a:rPr lang="en-US" sz="650" dirty="0"/>
              <a:t> dados de </a:t>
            </a:r>
            <a:r>
              <a:rPr lang="en-US" sz="650" dirty="0" err="1"/>
              <a:t>saída</a:t>
            </a:r>
            <a:r>
              <a:rPr lang="en-US" sz="650" dirty="0"/>
              <a:t> </a:t>
            </a:r>
            <a:r>
              <a:rPr lang="en-US" sz="650" dirty="0" err="1"/>
              <a:t>melhorar</a:t>
            </a:r>
            <a:r>
              <a:rPr lang="en-US" sz="650" dirty="0"/>
              <a:t> o </a:t>
            </a:r>
            <a:r>
              <a:rPr lang="en-US" sz="650" dirty="0" err="1"/>
              <a:t>uso</a:t>
            </a:r>
            <a:r>
              <a:rPr lang="en-US" sz="650" dirty="0"/>
              <a:t> dos </a:t>
            </a:r>
            <a:r>
              <a:rPr lang="en-US" sz="650" dirty="0" err="1"/>
              <a:t>equipamentos</a:t>
            </a:r>
            <a:r>
              <a:rPr lang="en-US" sz="650" dirty="0"/>
              <a:t> </a:t>
            </a:r>
            <a:r>
              <a:rPr lang="en-US" sz="650" dirty="0" err="1"/>
              <a:t>relacionados</a:t>
            </a:r>
            <a:r>
              <a:rPr lang="en-US" sz="650" dirty="0"/>
              <a:t> com </a:t>
            </a:r>
            <a:r>
              <a:rPr lang="en-US" sz="650" dirty="0" err="1"/>
              <a:t>consumo</a:t>
            </a:r>
            <a:r>
              <a:rPr lang="en-US" sz="650" dirty="0"/>
              <a:t> de </a:t>
            </a:r>
            <a:r>
              <a:rPr lang="en-US" sz="650" dirty="0" err="1"/>
              <a:t>energia</a:t>
            </a:r>
            <a:r>
              <a:rPr lang="en-US" sz="650" dirty="0"/>
              <a:t> </a:t>
            </a:r>
            <a:r>
              <a:rPr lang="en-US" sz="650" dirty="0" err="1"/>
              <a:t>pelo</a:t>
            </a:r>
            <a:r>
              <a:rPr lang="en-US" sz="650" dirty="0"/>
              <a:t> </a:t>
            </a:r>
            <a:r>
              <a:rPr lang="en-US" sz="650" dirty="0" err="1"/>
              <a:t>dono</a:t>
            </a:r>
            <a:r>
              <a:rPr lang="en-US" sz="650" dirty="0"/>
              <a:t>, </a:t>
            </a:r>
            <a:r>
              <a:rPr lang="en-US" sz="650" dirty="0" err="1"/>
              <a:t>Sr.Guedes</a:t>
            </a:r>
            <a:r>
              <a:rPr lang="en-US" sz="650" dirty="0"/>
              <a:t>.</a:t>
            </a:r>
          </a:p>
          <a:p>
            <a:pPr algn="just"/>
            <a:r>
              <a:rPr lang="en-US" sz="650" dirty="0" smtClean="0"/>
              <a:t>Para </a:t>
            </a:r>
            <a:r>
              <a:rPr lang="en-US" sz="650" dirty="0" err="1"/>
              <a:t>além</a:t>
            </a:r>
            <a:r>
              <a:rPr lang="en-US" sz="650" dirty="0"/>
              <a:t> das </a:t>
            </a:r>
            <a:r>
              <a:rPr lang="en-US" sz="650" dirty="0" err="1"/>
              <a:t>medições</a:t>
            </a:r>
            <a:r>
              <a:rPr lang="en-US" sz="650" dirty="0"/>
              <a:t>, </a:t>
            </a:r>
            <a:r>
              <a:rPr lang="en-US" sz="650" dirty="0" err="1"/>
              <a:t>os</a:t>
            </a:r>
            <a:r>
              <a:rPr lang="en-US" sz="650" dirty="0"/>
              <a:t> </a:t>
            </a:r>
            <a:r>
              <a:rPr lang="en-US" sz="650" dirty="0" err="1"/>
              <a:t>três</a:t>
            </a:r>
            <a:r>
              <a:rPr lang="en-US" sz="650" dirty="0"/>
              <a:t> </a:t>
            </a:r>
            <a:r>
              <a:rPr lang="en-US" sz="650" dirty="0" err="1"/>
              <a:t>aspirantes</a:t>
            </a:r>
            <a:r>
              <a:rPr lang="en-US" sz="650" dirty="0"/>
              <a:t> </a:t>
            </a:r>
            <a:r>
              <a:rPr lang="en-US" sz="650" dirty="0" err="1"/>
              <a:t>têm</a:t>
            </a:r>
            <a:r>
              <a:rPr lang="en-US" sz="650" dirty="0"/>
              <a:t> </a:t>
            </a:r>
            <a:r>
              <a:rPr lang="en-US" sz="650" dirty="0" err="1"/>
              <a:t>uma</a:t>
            </a:r>
            <a:r>
              <a:rPr lang="en-US" sz="650" dirty="0"/>
              <a:t> interface </a:t>
            </a:r>
            <a:r>
              <a:rPr lang="en-US" sz="650" dirty="0" err="1"/>
              <a:t>que</a:t>
            </a:r>
            <a:r>
              <a:rPr lang="en-US" sz="650" dirty="0"/>
              <a:t> </a:t>
            </a:r>
            <a:r>
              <a:rPr lang="en-US" sz="650" dirty="0" err="1"/>
              <a:t>mostra</a:t>
            </a:r>
            <a:r>
              <a:rPr lang="en-US" sz="650" dirty="0"/>
              <a:t> o </a:t>
            </a:r>
            <a:r>
              <a:rPr lang="en-US" sz="650" dirty="0" err="1"/>
              <a:t>dinheiro</a:t>
            </a:r>
            <a:r>
              <a:rPr lang="en-US" sz="650" dirty="0"/>
              <a:t> </a:t>
            </a:r>
            <a:r>
              <a:rPr lang="en-US" sz="650" dirty="0" err="1"/>
              <a:t>que</a:t>
            </a:r>
            <a:r>
              <a:rPr lang="en-US" sz="650" dirty="0"/>
              <a:t> </a:t>
            </a:r>
            <a:r>
              <a:rPr lang="en-US" sz="650" dirty="0" err="1"/>
              <a:t>será</a:t>
            </a:r>
            <a:r>
              <a:rPr lang="en-US" sz="650" dirty="0"/>
              <a:t> </a:t>
            </a:r>
            <a:r>
              <a:rPr lang="en-US" sz="650" dirty="0" err="1"/>
              <a:t>gasto</a:t>
            </a:r>
            <a:r>
              <a:rPr lang="en-US" sz="650" dirty="0"/>
              <a:t> no final do </a:t>
            </a:r>
            <a:r>
              <a:rPr lang="en-US" sz="650" dirty="0" err="1"/>
              <a:t>mês</a:t>
            </a:r>
            <a:r>
              <a:rPr lang="en-US" sz="650" dirty="0"/>
              <a:t> com </a:t>
            </a:r>
            <a:r>
              <a:rPr lang="en-US" sz="650" dirty="0" smtClean="0"/>
              <a:t>o </a:t>
            </a:r>
            <a:r>
              <a:rPr lang="en-US" sz="650" dirty="0" err="1" smtClean="0"/>
              <a:t>consumo</a:t>
            </a:r>
            <a:r>
              <a:rPr lang="en-US" sz="650" dirty="0" smtClean="0"/>
              <a:t> </a:t>
            </a:r>
            <a:r>
              <a:rPr lang="en-US" sz="650" dirty="0" err="1" smtClean="0"/>
              <a:t>num</a:t>
            </a:r>
            <a:r>
              <a:rPr lang="en-US" sz="650" dirty="0" smtClean="0"/>
              <a:t> </a:t>
            </a:r>
            <a:r>
              <a:rPr lang="en-US" sz="650" dirty="0" err="1"/>
              <a:t>momento</a:t>
            </a:r>
            <a:r>
              <a:rPr lang="en-US" sz="650" dirty="0"/>
              <a:t> </a:t>
            </a:r>
            <a:r>
              <a:rPr lang="en-US" sz="650" dirty="0" err="1"/>
              <a:t>exacto</a:t>
            </a:r>
            <a:r>
              <a:rPr lang="en-US" sz="650" dirty="0"/>
              <a:t>. Com </a:t>
            </a:r>
            <a:r>
              <a:rPr lang="en-US" sz="650" dirty="0" err="1"/>
              <a:t>isto</a:t>
            </a:r>
            <a:r>
              <a:rPr lang="en-US" sz="650" dirty="0"/>
              <a:t>, </a:t>
            </a:r>
            <a:r>
              <a:rPr lang="en-US" sz="650" dirty="0" err="1"/>
              <a:t>até</a:t>
            </a:r>
            <a:r>
              <a:rPr lang="en-US" sz="650" dirty="0"/>
              <a:t> </a:t>
            </a:r>
            <a:r>
              <a:rPr lang="en-US" sz="650" dirty="0" err="1"/>
              <a:t>alguém</a:t>
            </a:r>
            <a:r>
              <a:rPr lang="en-US" sz="650" dirty="0"/>
              <a:t> </a:t>
            </a:r>
            <a:r>
              <a:rPr lang="en-US" sz="650" dirty="0" err="1"/>
              <a:t>que</a:t>
            </a:r>
            <a:r>
              <a:rPr lang="en-US" sz="650" dirty="0"/>
              <a:t> </a:t>
            </a:r>
            <a:r>
              <a:rPr lang="en-US" sz="650" dirty="0" err="1"/>
              <a:t>não</a:t>
            </a:r>
            <a:r>
              <a:rPr lang="en-US" sz="650" dirty="0"/>
              <a:t> </a:t>
            </a:r>
            <a:r>
              <a:rPr lang="en-US" sz="650" dirty="0" err="1"/>
              <a:t>percebe</a:t>
            </a:r>
            <a:r>
              <a:rPr lang="en-US" sz="650" dirty="0"/>
              <a:t> nada </a:t>
            </a:r>
            <a:r>
              <a:rPr lang="en-US" sz="650" dirty="0" err="1"/>
              <a:t>sobre</a:t>
            </a:r>
            <a:r>
              <a:rPr lang="en-US" sz="650" dirty="0"/>
              <a:t> </a:t>
            </a:r>
            <a:r>
              <a:rPr lang="en-US" sz="650" dirty="0" err="1"/>
              <a:t>engenharia</a:t>
            </a:r>
            <a:r>
              <a:rPr lang="en-US" sz="650" dirty="0"/>
              <a:t> e </a:t>
            </a:r>
            <a:r>
              <a:rPr lang="en-US" sz="650" dirty="0" err="1"/>
              <a:t>electrónica</a:t>
            </a:r>
            <a:r>
              <a:rPr lang="en-US" sz="650" dirty="0"/>
              <a:t> </a:t>
            </a:r>
            <a:r>
              <a:rPr lang="en-US" sz="650" dirty="0" err="1"/>
              <a:t>pode</a:t>
            </a:r>
            <a:r>
              <a:rPr lang="en-US" sz="650" dirty="0"/>
              <a:t> </a:t>
            </a:r>
            <a:r>
              <a:rPr lang="en-US" sz="650" dirty="0" err="1"/>
              <a:t>ter</a:t>
            </a:r>
            <a:r>
              <a:rPr lang="en-US" sz="650" dirty="0"/>
              <a:t> </a:t>
            </a:r>
            <a:r>
              <a:rPr lang="en-US" sz="650" dirty="0" err="1"/>
              <a:t>uma</a:t>
            </a:r>
            <a:r>
              <a:rPr lang="en-US" sz="650" dirty="0"/>
              <a:t> </a:t>
            </a:r>
            <a:r>
              <a:rPr lang="en-US" sz="650" dirty="0" err="1"/>
              <a:t>noção</a:t>
            </a:r>
            <a:r>
              <a:rPr lang="en-US" sz="650" dirty="0"/>
              <a:t> da </a:t>
            </a:r>
            <a:r>
              <a:rPr lang="en-US" sz="650" dirty="0" err="1"/>
              <a:t>sua</a:t>
            </a:r>
            <a:r>
              <a:rPr lang="en-US" sz="650" dirty="0"/>
              <a:t> performance no </a:t>
            </a:r>
            <a:r>
              <a:rPr lang="en-US" sz="650" dirty="0" err="1"/>
              <a:t>momento</a:t>
            </a:r>
            <a:r>
              <a:rPr lang="en-US" sz="650" dirty="0"/>
              <a:t>. O </a:t>
            </a:r>
            <a:r>
              <a:rPr lang="en-US" sz="650" dirty="0" err="1"/>
              <a:t>equipamento</a:t>
            </a:r>
            <a:r>
              <a:rPr lang="en-US" sz="650" dirty="0"/>
              <a:t> </a:t>
            </a:r>
            <a:r>
              <a:rPr lang="en-US" sz="650" dirty="0" err="1"/>
              <a:t>pode</a:t>
            </a:r>
            <a:r>
              <a:rPr lang="en-US" sz="650" dirty="0"/>
              <a:t> </a:t>
            </a:r>
            <a:r>
              <a:rPr lang="en-US" sz="650" dirty="0" err="1"/>
              <a:t>ajudar</a:t>
            </a:r>
            <a:r>
              <a:rPr lang="en-US" sz="650" dirty="0"/>
              <a:t>, </a:t>
            </a:r>
            <a:r>
              <a:rPr lang="en-US" sz="650" dirty="0" err="1"/>
              <a:t>não</a:t>
            </a:r>
            <a:r>
              <a:rPr lang="en-US" sz="650" dirty="0"/>
              <a:t> </a:t>
            </a:r>
            <a:r>
              <a:rPr lang="en-US" sz="650" dirty="0" err="1"/>
              <a:t>apenas</a:t>
            </a:r>
            <a:r>
              <a:rPr lang="en-US" sz="650" dirty="0"/>
              <a:t> </a:t>
            </a:r>
            <a:r>
              <a:rPr lang="en-US" sz="650" dirty="0" err="1"/>
              <a:t>espaços</a:t>
            </a:r>
            <a:r>
              <a:rPr lang="en-US" sz="650" dirty="0"/>
              <a:t> de café </a:t>
            </a:r>
            <a:r>
              <a:rPr lang="en-US" sz="650" dirty="0" err="1"/>
              <a:t>ou</a:t>
            </a:r>
            <a:r>
              <a:rPr lang="en-US" sz="650" dirty="0"/>
              <a:t> </a:t>
            </a:r>
            <a:r>
              <a:rPr lang="en-US" sz="650" dirty="0" err="1"/>
              <a:t>locais</a:t>
            </a:r>
            <a:r>
              <a:rPr lang="en-US" sz="650" dirty="0"/>
              <a:t> </a:t>
            </a:r>
            <a:r>
              <a:rPr lang="en-US" sz="650" dirty="0" err="1"/>
              <a:t>públicos</a:t>
            </a:r>
            <a:r>
              <a:rPr lang="en-US" sz="650" dirty="0"/>
              <a:t> mas casas </a:t>
            </a:r>
            <a:r>
              <a:rPr lang="en-US" sz="650" dirty="0" err="1"/>
              <a:t>particulares</a:t>
            </a:r>
            <a:r>
              <a:rPr lang="en-US" sz="650" dirty="0"/>
              <a:t> </a:t>
            </a:r>
            <a:r>
              <a:rPr lang="en-US" sz="650" dirty="0" err="1"/>
              <a:t>também</a:t>
            </a:r>
            <a:r>
              <a:rPr lang="en-US" sz="650" dirty="0"/>
              <a:t>. Com o </a:t>
            </a:r>
            <a:r>
              <a:rPr lang="en-US" sz="650" dirty="0" err="1"/>
              <a:t>objectivo</a:t>
            </a:r>
            <a:r>
              <a:rPr lang="en-US" sz="650" dirty="0"/>
              <a:t> de </a:t>
            </a:r>
            <a:r>
              <a:rPr lang="en-US" sz="650" dirty="0" err="1"/>
              <a:t>possibilitar</a:t>
            </a:r>
            <a:r>
              <a:rPr lang="en-US" sz="650" dirty="0"/>
              <a:t> o </a:t>
            </a:r>
            <a:r>
              <a:rPr lang="en-US" sz="650" dirty="0" err="1"/>
              <a:t>uso</a:t>
            </a:r>
            <a:r>
              <a:rPr lang="en-US" sz="650" dirty="0"/>
              <a:t> e </a:t>
            </a:r>
            <a:r>
              <a:rPr lang="en-US" sz="650" dirty="0" err="1"/>
              <a:t>construção</a:t>
            </a:r>
            <a:r>
              <a:rPr lang="en-US" sz="650" dirty="0"/>
              <a:t> de um </a:t>
            </a:r>
            <a:r>
              <a:rPr lang="en-US" sz="650" dirty="0" err="1"/>
              <a:t>dispositivo</a:t>
            </a:r>
            <a:r>
              <a:rPr lang="en-US" sz="650" dirty="0"/>
              <a:t> </a:t>
            </a:r>
            <a:r>
              <a:rPr lang="en-US" sz="650" dirty="0" err="1"/>
              <a:t>deste</a:t>
            </a:r>
            <a:r>
              <a:rPr lang="en-US" sz="650" dirty="0"/>
              <a:t> </a:t>
            </a:r>
            <a:r>
              <a:rPr lang="en-US" sz="650" dirty="0" err="1"/>
              <a:t>género</a:t>
            </a:r>
            <a:r>
              <a:rPr lang="en-US" sz="650" dirty="0"/>
              <a:t> </a:t>
            </a:r>
            <a:r>
              <a:rPr lang="en-US" sz="650" dirty="0" err="1"/>
              <a:t>por</a:t>
            </a:r>
            <a:r>
              <a:rPr lang="en-US" sz="650" dirty="0"/>
              <a:t> </a:t>
            </a:r>
            <a:r>
              <a:rPr lang="en-US" sz="650" dirty="0" err="1"/>
              <a:t>qualquer</a:t>
            </a:r>
            <a:r>
              <a:rPr lang="en-US" sz="650" dirty="0"/>
              <a:t> </a:t>
            </a:r>
            <a:r>
              <a:rPr lang="en-US" sz="650" dirty="0" err="1"/>
              <a:t>pessoa</a:t>
            </a:r>
            <a:r>
              <a:rPr lang="en-US" sz="650" dirty="0"/>
              <a:t>, </a:t>
            </a:r>
            <a:r>
              <a:rPr lang="en-US" sz="650" dirty="0" err="1"/>
              <a:t>desenvolveram</a:t>
            </a:r>
            <a:r>
              <a:rPr lang="en-US" sz="650" dirty="0"/>
              <a:t> um manual step-by-step </a:t>
            </a:r>
            <a:r>
              <a:rPr lang="en-US" sz="650" dirty="0" err="1"/>
              <a:t>que</a:t>
            </a:r>
            <a:r>
              <a:rPr lang="en-US" sz="650" dirty="0"/>
              <a:t> </a:t>
            </a:r>
            <a:r>
              <a:rPr lang="en-US" sz="650" dirty="0" err="1"/>
              <a:t>ensina</a:t>
            </a:r>
            <a:r>
              <a:rPr lang="en-US" sz="650" dirty="0"/>
              <a:t> </a:t>
            </a:r>
            <a:r>
              <a:rPr lang="en-US" sz="650" dirty="0" err="1"/>
              <a:t>todos</a:t>
            </a:r>
            <a:r>
              <a:rPr lang="en-US" sz="650" dirty="0"/>
              <a:t> </a:t>
            </a:r>
            <a:r>
              <a:rPr lang="en-US" sz="650" dirty="0" err="1"/>
              <a:t>os</a:t>
            </a:r>
            <a:r>
              <a:rPr lang="en-US" sz="650" dirty="0"/>
              <a:t> </a:t>
            </a:r>
            <a:r>
              <a:rPr lang="en-US" sz="650" dirty="0" err="1"/>
              <a:t>passos</a:t>
            </a:r>
            <a:r>
              <a:rPr lang="en-US" sz="650" dirty="0"/>
              <a:t> </a:t>
            </a:r>
            <a:r>
              <a:rPr lang="en-US" sz="650" dirty="0" err="1"/>
              <a:t>básicos</a:t>
            </a:r>
            <a:r>
              <a:rPr lang="en-US" sz="650" dirty="0"/>
              <a:t> </a:t>
            </a:r>
            <a:r>
              <a:rPr lang="en-US" sz="650" dirty="0" err="1"/>
              <a:t>necessários</a:t>
            </a:r>
            <a:r>
              <a:rPr lang="en-US" sz="650" dirty="0"/>
              <a:t> </a:t>
            </a:r>
            <a:r>
              <a:rPr lang="en-US" sz="650" dirty="0" err="1"/>
              <a:t>para</a:t>
            </a:r>
            <a:r>
              <a:rPr lang="en-US" sz="650" dirty="0"/>
              <a:t> a </a:t>
            </a:r>
            <a:r>
              <a:rPr lang="en-US" sz="650" dirty="0" err="1"/>
              <a:t>construção</a:t>
            </a:r>
            <a:r>
              <a:rPr lang="en-US" sz="650" dirty="0"/>
              <a:t> de </a:t>
            </a:r>
            <a:r>
              <a:rPr lang="en-US" sz="650" dirty="0" err="1"/>
              <a:t>algo</a:t>
            </a:r>
            <a:r>
              <a:rPr lang="en-US" sz="650" dirty="0"/>
              <a:t> </a:t>
            </a:r>
            <a:r>
              <a:rPr lang="en-US" sz="650" dirty="0" err="1"/>
              <a:t>semelhante</a:t>
            </a:r>
            <a:r>
              <a:rPr lang="en-US" sz="650" dirty="0"/>
              <a:t> </a:t>
            </a:r>
            <a:r>
              <a:rPr lang="en-US" sz="650" dirty="0" err="1"/>
              <a:t>por</a:t>
            </a:r>
            <a:r>
              <a:rPr lang="en-US" sz="650" dirty="0"/>
              <a:t> </a:t>
            </a:r>
            <a:r>
              <a:rPr lang="en-US" sz="650" dirty="0" err="1"/>
              <a:t>menos</a:t>
            </a:r>
            <a:r>
              <a:rPr lang="en-US" sz="650" dirty="0"/>
              <a:t> de 50 euros e </a:t>
            </a:r>
            <a:r>
              <a:rPr lang="en-US" sz="650" dirty="0" err="1"/>
              <a:t>atingir</a:t>
            </a:r>
            <a:r>
              <a:rPr lang="en-US" sz="650" dirty="0"/>
              <a:t> </a:t>
            </a:r>
            <a:r>
              <a:rPr lang="en-US" sz="650" dirty="0" err="1"/>
              <a:t>poupanças</a:t>
            </a:r>
            <a:r>
              <a:rPr lang="en-US" sz="650" dirty="0"/>
              <a:t> </a:t>
            </a:r>
            <a:r>
              <a:rPr lang="en-US" sz="650" dirty="0" err="1"/>
              <a:t>até</a:t>
            </a:r>
            <a:r>
              <a:rPr lang="en-US" sz="650" dirty="0"/>
              <a:t> 70 euros </a:t>
            </a:r>
            <a:r>
              <a:rPr lang="en-US" sz="650" dirty="0" err="1"/>
              <a:t>por</a:t>
            </a:r>
            <a:r>
              <a:rPr lang="en-US" sz="650" dirty="0"/>
              <a:t> </a:t>
            </a:r>
            <a:r>
              <a:rPr lang="en-US" sz="650" dirty="0" err="1"/>
              <a:t>mês</a:t>
            </a:r>
            <a:r>
              <a:rPr lang="en-US" sz="650" dirty="0"/>
              <a:t> </a:t>
            </a:r>
            <a:r>
              <a:rPr lang="en-US" sz="650" dirty="0" err="1"/>
              <a:t>para</a:t>
            </a:r>
            <a:r>
              <a:rPr lang="en-US" sz="650" dirty="0"/>
              <a:t> </a:t>
            </a:r>
            <a:r>
              <a:rPr lang="en-US" sz="650" dirty="0" err="1"/>
              <a:t>os</a:t>
            </a:r>
            <a:r>
              <a:rPr lang="en-US" sz="650" dirty="0"/>
              <a:t> </a:t>
            </a:r>
            <a:r>
              <a:rPr lang="en-US" sz="650" dirty="0" err="1"/>
              <a:t>casos</a:t>
            </a:r>
            <a:r>
              <a:rPr lang="en-US" sz="650" dirty="0"/>
              <a:t> </a:t>
            </a:r>
            <a:r>
              <a:rPr lang="en-US" sz="650" dirty="0" err="1"/>
              <a:t>mais</a:t>
            </a:r>
            <a:r>
              <a:rPr lang="en-US" sz="650" dirty="0"/>
              <a:t> </a:t>
            </a:r>
            <a:r>
              <a:rPr lang="en-US" sz="650" dirty="0" err="1"/>
              <a:t>ineficientes</a:t>
            </a:r>
            <a:r>
              <a:rPr lang="en-US" sz="650" dirty="0"/>
              <a:t>.</a:t>
            </a:r>
          </a:p>
          <a:p>
            <a:pPr algn="just"/>
            <a:r>
              <a:rPr lang="en-US" sz="650" dirty="0" smtClean="0"/>
              <a:t>A </a:t>
            </a:r>
            <a:r>
              <a:rPr lang="en-US" sz="650" dirty="0"/>
              <a:t>Catarina, o Miguel e o </a:t>
            </a:r>
            <a:r>
              <a:rPr lang="en-US" sz="650" dirty="0" err="1"/>
              <a:t>Tomás</a:t>
            </a:r>
            <a:r>
              <a:rPr lang="en-US" sz="650" dirty="0"/>
              <a:t>, </a:t>
            </a:r>
            <a:r>
              <a:rPr lang="en-US" sz="650" dirty="0" err="1"/>
              <a:t>os</a:t>
            </a:r>
            <a:r>
              <a:rPr lang="en-US" sz="650" dirty="0"/>
              <a:t> </a:t>
            </a:r>
            <a:r>
              <a:rPr lang="en-US" sz="650" dirty="0" err="1"/>
              <a:t>aprendizes</a:t>
            </a:r>
            <a:r>
              <a:rPr lang="en-US" sz="650" dirty="0"/>
              <a:t> de </a:t>
            </a:r>
            <a:r>
              <a:rPr lang="en-US" sz="650" dirty="0" err="1"/>
              <a:t>engenheiros</a:t>
            </a:r>
            <a:r>
              <a:rPr lang="en-US" sz="650" dirty="0"/>
              <a:t> </a:t>
            </a:r>
            <a:r>
              <a:rPr lang="en-US" sz="650" dirty="0" err="1"/>
              <a:t>terão</a:t>
            </a:r>
            <a:r>
              <a:rPr lang="en-US" sz="650" dirty="0"/>
              <a:t> </a:t>
            </a:r>
            <a:r>
              <a:rPr lang="en-US" sz="650" dirty="0" err="1"/>
              <a:t>uma</a:t>
            </a:r>
            <a:r>
              <a:rPr lang="en-US" sz="650" dirty="0"/>
              <a:t> </a:t>
            </a:r>
            <a:r>
              <a:rPr lang="en-US" sz="650" dirty="0" err="1"/>
              <a:t>grande</a:t>
            </a:r>
            <a:r>
              <a:rPr lang="en-US" sz="650" dirty="0"/>
              <a:t> </a:t>
            </a:r>
            <a:r>
              <a:rPr lang="en-US" sz="650" dirty="0" err="1"/>
              <a:t>influência</a:t>
            </a:r>
            <a:r>
              <a:rPr lang="en-US" sz="650" dirty="0"/>
              <a:t> </a:t>
            </a:r>
            <a:r>
              <a:rPr lang="en-US" sz="650" dirty="0" err="1"/>
              <a:t>numa</a:t>
            </a:r>
            <a:r>
              <a:rPr lang="en-US" sz="650" dirty="0"/>
              <a:t> nova era de </a:t>
            </a:r>
            <a:r>
              <a:rPr lang="en-US" sz="650" dirty="0" err="1"/>
              <a:t>eficiência</a:t>
            </a:r>
            <a:r>
              <a:rPr lang="en-US" sz="650" dirty="0"/>
              <a:t> </a:t>
            </a:r>
            <a:r>
              <a:rPr lang="en-US" sz="650" dirty="0" err="1"/>
              <a:t>energética</a:t>
            </a:r>
            <a:r>
              <a:rPr lang="en-US" sz="600" dirty="0"/>
              <a:t>.</a:t>
            </a:r>
            <a:endParaRPr lang="en-US" sz="600" b="1" dirty="0">
              <a:solidFill>
                <a:schemeClr val="accent5">
                  <a:lumMod val="75000"/>
                </a:schemeClr>
              </a:solidFill>
              <a:latin typeface="Adobe Caslon Pro Bold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067048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5" name="MEEA promocional_corrigi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147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2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Website</a:t>
            </a:r>
            <a:br>
              <a:rPr lang="en-US" dirty="0" smtClean="0"/>
            </a:br>
            <a:r>
              <a:rPr lang="en-US" sz="1800" i="1" dirty="0" smtClean="0"/>
              <a:t>smartmila.wix.com</a:t>
            </a:r>
            <a:endParaRPr lang="en-US" sz="1800" i="1" dirty="0"/>
          </a:p>
        </p:txBody>
      </p:sp>
      <p:pic>
        <p:nvPicPr>
          <p:cNvPr id="3" name="Picture 2" descr="Captura de ecrã 2014-12-14, às 10.15.44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6400"/>
            <a:ext cx="9144000" cy="47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40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/>
          <a:lstStyle/>
          <a:p>
            <a:r>
              <a:rPr lang="en-US" dirty="0" smtClean="0"/>
              <a:t>Step-By-Step</a:t>
            </a:r>
            <a:endParaRPr lang="en-US" dirty="0"/>
          </a:p>
        </p:txBody>
      </p:sp>
      <p:pic>
        <p:nvPicPr>
          <p:cNvPr id="2" name="Picture 1" descr="Captura de ecrã 2014-12-18, às 09.05.2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2600"/>
            <a:ext cx="9144000" cy="45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0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Considerações</a:t>
            </a:r>
            <a:r>
              <a:rPr lang="en-US" dirty="0" smtClean="0"/>
              <a:t> </a:t>
            </a:r>
            <a:r>
              <a:rPr lang="en-US" dirty="0" err="1" smtClean="0"/>
              <a:t>finais</a:t>
            </a:r>
            <a:endParaRPr lang="en-US" dirty="0"/>
          </a:p>
        </p:txBody>
      </p:sp>
      <p:pic>
        <p:nvPicPr>
          <p:cNvPr id="4" name="Content Placeholder 3" descr="IMG_023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820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projecto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4191000" cy="4572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Projecto</a:t>
            </a:r>
            <a:r>
              <a:rPr lang="en-US" sz="2600" dirty="0"/>
              <a:t> </a:t>
            </a:r>
            <a:r>
              <a:rPr lang="en-US" sz="2600" dirty="0" err="1"/>
              <a:t>baseado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sensores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eficiência</a:t>
            </a:r>
            <a:r>
              <a:rPr lang="en-US" sz="2600" dirty="0"/>
              <a:t> </a:t>
            </a:r>
            <a:r>
              <a:rPr lang="en-US" sz="2600" dirty="0" err="1"/>
              <a:t>energética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Mouraria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Análise</a:t>
            </a:r>
            <a:r>
              <a:rPr lang="en-US" sz="2600" dirty="0"/>
              <a:t> do </a:t>
            </a:r>
            <a:r>
              <a:rPr lang="en-US" sz="2600" dirty="0" err="1"/>
              <a:t>consumo</a:t>
            </a:r>
            <a:r>
              <a:rPr lang="en-US" sz="2600" dirty="0"/>
              <a:t> de </a:t>
            </a:r>
            <a:r>
              <a:rPr lang="en-US" sz="2600" dirty="0" err="1"/>
              <a:t>energia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Actuar</a:t>
            </a:r>
            <a:r>
              <a:rPr lang="en-US" sz="2600" dirty="0"/>
              <a:t> </a:t>
            </a:r>
            <a:r>
              <a:rPr lang="en-US" sz="2600" dirty="0" err="1"/>
              <a:t>nos</a:t>
            </a:r>
            <a:r>
              <a:rPr lang="en-US" sz="2600" dirty="0"/>
              <a:t> dados com </a:t>
            </a:r>
            <a:r>
              <a:rPr lang="en-US" sz="2600" dirty="0" err="1"/>
              <a:t>objectivo</a:t>
            </a:r>
            <a:r>
              <a:rPr lang="en-US" sz="2600" dirty="0"/>
              <a:t> de </a:t>
            </a:r>
            <a:r>
              <a:rPr lang="en-US" sz="2600" dirty="0" err="1"/>
              <a:t>maximizar</a:t>
            </a:r>
            <a:r>
              <a:rPr lang="en-US" sz="2600" dirty="0"/>
              <a:t> </a:t>
            </a:r>
            <a:r>
              <a:rPr lang="en-US" sz="2600" dirty="0" err="1"/>
              <a:t>eficiência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Desenvolvimento</a:t>
            </a:r>
            <a:r>
              <a:rPr lang="en-US" sz="2600" dirty="0"/>
              <a:t> de um manual step-by-step com a </a:t>
            </a:r>
            <a:r>
              <a:rPr lang="en-US" sz="2600" dirty="0" err="1"/>
              <a:t>explicação</a:t>
            </a:r>
            <a:r>
              <a:rPr lang="en-US" sz="2600" dirty="0"/>
              <a:t> de </a:t>
            </a:r>
            <a:r>
              <a:rPr lang="en-US" sz="2600" dirty="0" err="1"/>
              <a:t>todos</a:t>
            </a:r>
            <a:r>
              <a:rPr lang="en-US" sz="2600" dirty="0"/>
              <a:t> </a:t>
            </a:r>
            <a:r>
              <a:rPr lang="en-US" sz="2600" dirty="0" err="1"/>
              <a:t>os</a:t>
            </a:r>
            <a:r>
              <a:rPr lang="en-US" sz="2600" dirty="0"/>
              <a:t> </a:t>
            </a:r>
            <a:r>
              <a:rPr lang="en-US" sz="2600" dirty="0" err="1"/>
              <a:t>passos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Público</a:t>
            </a:r>
            <a:r>
              <a:rPr lang="en-US" sz="2600" dirty="0"/>
              <a:t>: </a:t>
            </a:r>
            <a:r>
              <a:rPr lang="en-US" sz="2600" dirty="0" err="1"/>
              <a:t>Pastelarias</a:t>
            </a:r>
            <a:r>
              <a:rPr lang="en-US" sz="2600" dirty="0"/>
              <a:t>, </a:t>
            </a:r>
            <a:r>
              <a:rPr lang="en-US" sz="2600" dirty="0" err="1"/>
              <a:t>tascas</a:t>
            </a:r>
            <a:r>
              <a:rPr lang="en-US" sz="2600" dirty="0"/>
              <a:t>, cafés</a:t>
            </a:r>
            <a:br>
              <a:rPr lang="en-US" sz="2600" dirty="0"/>
            </a:br>
            <a:r>
              <a:rPr lang="en-US" sz="2600" dirty="0"/>
              <a:t>e </a:t>
            </a:r>
            <a:r>
              <a:rPr lang="en-US" sz="2600" dirty="0" err="1"/>
              <a:t>outras</a:t>
            </a:r>
            <a:r>
              <a:rPr lang="en-US" sz="2600" dirty="0"/>
              <a:t> </a:t>
            </a:r>
            <a:r>
              <a:rPr lang="en-US" sz="2600" dirty="0" err="1"/>
              <a:t>pequenas</a:t>
            </a:r>
            <a:r>
              <a:rPr lang="en-US" sz="2600" dirty="0"/>
              <a:t> </a:t>
            </a:r>
            <a:r>
              <a:rPr lang="en-US" sz="2600" dirty="0" err="1"/>
              <a:t>empresas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20141020_17254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4500" y="1917700"/>
            <a:ext cx="4978400" cy="3733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Obrigado!</a:t>
            </a:r>
            <a:endParaRPr lang="en-US" dirty="0"/>
          </a:p>
        </p:txBody>
      </p:sp>
      <p:pic>
        <p:nvPicPr>
          <p:cNvPr id="5" name="Content Placeholder 4" descr="IMG_023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6374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Influência</a:t>
            </a:r>
            <a:r>
              <a:rPr lang="en-US" dirty="0" smtClean="0"/>
              <a:t> do </a:t>
            </a:r>
            <a:r>
              <a:rPr lang="en-US" dirty="0" err="1" smtClean="0"/>
              <a:t>Projecto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Mouraria</a:t>
            </a:r>
            <a:r>
              <a:rPr lang="en-US" dirty="0" smtClean="0"/>
              <a:t> e no </a:t>
            </a:r>
            <a:r>
              <a:rPr lang="en-US" dirty="0" err="1" smtClean="0"/>
              <a:t>público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/>
              <a:t>g</a:t>
            </a:r>
            <a:r>
              <a:rPr lang="en-US" dirty="0" err="1" smtClean="0"/>
              <a:t>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Minimizar</a:t>
            </a:r>
            <a:r>
              <a:rPr lang="en-US" dirty="0" smtClean="0"/>
              <a:t> o 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r>
              <a:rPr lang="en-US" dirty="0"/>
              <a:t> </a:t>
            </a:r>
            <a:r>
              <a:rPr lang="en-US" dirty="0" err="1" smtClean="0"/>
              <a:t>apresentando</a:t>
            </a:r>
            <a:r>
              <a:rPr lang="en-US" dirty="0" smtClean="0"/>
              <a:t> </a:t>
            </a:r>
            <a:r>
              <a:rPr lang="en-US" dirty="0" err="1" smtClean="0"/>
              <a:t>formas</a:t>
            </a:r>
            <a:r>
              <a:rPr lang="en-US" dirty="0" smtClean="0"/>
              <a:t> de </a:t>
            </a:r>
            <a:r>
              <a:rPr lang="en-US" dirty="0" err="1" smtClean="0"/>
              <a:t>poupar</a:t>
            </a:r>
            <a:r>
              <a:rPr lang="en-US" dirty="0" smtClean="0"/>
              <a:t>; </a:t>
            </a:r>
          </a:p>
          <a:p>
            <a:endParaRPr lang="en-US" dirty="0"/>
          </a:p>
          <a:p>
            <a:r>
              <a:rPr lang="en-US" dirty="0" err="1" smtClean="0"/>
              <a:t>Ajudar</a:t>
            </a:r>
            <a:r>
              <a:rPr lang="en-US" dirty="0" smtClean="0"/>
              <a:t> </a:t>
            </a:r>
            <a:r>
              <a:rPr lang="en-US" dirty="0" err="1" smtClean="0"/>
              <a:t>donos</a:t>
            </a:r>
            <a:r>
              <a:rPr lang="en-US" dirty="0" smtClean="0"/>
              <a:t> de </a:t>
            </a:r>
            <a:r>
              <a:rPr lang="en-US" dirty="0" err="1" smtClean="0"/>
              <a:t>estabelecimentos</a:t>
            </a:r>
            <a:r>
              <a:rPr lang="en-US" dirty="0" smtClean="0"/>
              <a:t> </a:t>
            </a:r>
            <a:r>
              <a:rPr lang="en-US" dirty="0" err="1" smtClean="0"/>
              <a:t>numa</a:t>
            </a:r>
            <a:r>
              <a:rPr lang="en-US" dirty="0" smtClean="0"/>
              <a:t> forma de </a:t>
            </a:r>
            <a:r>
              <a:rPr lang="en-US" dirty="0" err="1" smtClean="0"/>
              <a:t>aprendizagem</a:t>
            </a:r>
            <a:r>
              <a:rPr lang="en-US" dirty="0" smtClean="0"/>
              <a:t> continua com o </a:t>
            </a:r>
            <a:r>
              <a:rPr lang="en-US" dirty="0" err="1" smtClean="0"/>
              <a:t>objectivo</a:t>
            </a:r>
            <a:r>
              <a:rPr lang="en-US" dirty="0" smtClean="0"/>
              <a:t> de </a:t>
            </a:r>
            <a:r>
              <a:rPr lang="en-US" dirty="0" err="1" smtClean="0"/>
              <a:t>diminuir</a:t>
            </a:r>
            <a:r>
              <a:rPr lang="en-US" dirty="0" smtClean="0"/>
              <a:t> o </a:t>
            </a:r>
            <a:r>
              <a:rPr lang="en-US" dirty="0" err="1" smtClean="0"/>
              <a:t>impacto</a:t>
            </a:r>
            <a:r>
              <a:rPr lang="en-US" dirty="0" smtClean="0"/>
              <a:t> </a:t>
            </a:r>
            <a:r>
              <a:rPr lang="en-US" dirty="0" err="1" smtClean="0"/>
              <a:t>económico</a:t>
            </a:r>
            <a:r>
              <a:rPr lang="en-US" dirty="0" smtClean="0"/>
              <a:t>; </a:t>
            </a:r>
          </a:p>
          <a:p>
            <a:endParaRPr lang="en-US" dirty="0"/>
          </a:p>
          <a:p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Menor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impacto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ambiental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46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Objectivo</a:t>
            </a:r>
            <a:r>
              <a:rPr lang="en-US" dirty="0" smtClean="0"/>
              <a:t> </a:t>
            </a:r>
            <a:r>
              <a:rPr lang="en-US" dirty="0" err="1" smtClean="0"/>
              <a:t>técnico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238500" y="1524000"/>
            <a:ext cx="2667000" cy="838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Criar</a:t>
            </a:r>
            <a:r>
              <a:rPr lang="en-US" dirty="0" smtClean="0"/>
              <a:t> </a:t>
            </a:r>
            <a:r>
              <a:rPr lang="en-US" dirty="0" err="1" smtClean="0"/>
              <a:t>aparelho</a:t>
            </a:r>
            <a:r>
              <a:rPr lang="en-US" dirty="0" smtClean="0"/>
              <a:t> de </a:t>
            </a:r>
            <a:r>
              <a:rPr lang="en-US" dirty="0" err="1" smtClean="0"/>
              <a:t>medição</a:t>
            </a:r>
            <a:r>
              <a:rPr lang="en-US" dirty="0" smtClean="0"/>
              <a:t> de </a:t>
            </a:r>
            <a:r>
              <a:rPr lang="en-US" dirty="0" err="1" smtClean="0"/>
              <a:t>consumos</a:t>
            </a:r>
            <a:r>
              <a:rPr lang="en-US" dirty="0" smtClean="0"/>
              <a:t> </a:t>
            </a:r>
            <a:r>
              <a:rPr lang="en-US" dirty="0" err="1" smtClean="0"/>
              <a:t>eléctricos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52800" y="3200400"/>
            <a:ext cx="2438400" cy="685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Estudar</a:t>
            </a:r>
            <a:r>
              <a:rPr lang="en-US" dirty="0" smtClean="0"/>
              <a:t> e </a:t>
            </a:r>
            <a:r>
              <a:rPr lang="en-US" dirty="0" err="1" smtClean="0"/>
              <a:t>analisar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</a:t>
            </a:r>
            <a:r>
              <a:rPr lang="en-US" dirty="0" err="1" smtClean="0"/>
              <a:t>recolhidos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66800" y="4724400"/>
            <a:ext cx="2057400" cy="1143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Fornecer</a:t>
            </a:r>
            <a:r>
              <a:rPr lang="en-US" dirty="0" smtClean="0"/>
              <a:t> </a:t>
            </a:r>
            <a:r>
              <a:rPr lang="en-US" dirty="0" err="1" smtClean="0"/>
              <a:t>dicas</a:t>
            </a:r>
            <a:r>
              <a:rPr lang="en-US" dirty="0" smtClean="0"/>
              <a:t> de </a:t>
            </a:r>
            <a:r>
              <a:rPr lang="en-US" dirty="0" err="1" smtClean="0"/>
              <a:t>poupança</a:t>
            </a:r>
            <a:r>
              <a:rPr lang="en-US" dirty="0" smtClean="0"/>
              <a:t> </a:t>
            </a:r>
            <a:r>
              <a:rPr lang="en-US" dirty="0" err="1" smtClean="0"/>
              <a:t>energética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943600" y="4724400"/>
            <a:ext cx="2362200" cy="1143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Produto</a:t>
            </a:r>
            <a:r>
              <a:rPr lang="en-US" dirty="0" smtClean="0"/>
              <a:t> final de </a:t>
            </a:r>
            <a:r>
              <a:rPr lang="en-US" dirty="0" err="1" smtClean="0"/>
              <a:t>medição</a:t>
            </a:r>
            <a:r>
              <a:rPr lang="en-US" dirty="0" smtClean="0"/>
              <a:t> de </a:t>
            </a:r>
            <a:r>
              <a:rPr lang="en-US" dirty="0" err="1" smtClean="0"/>
              <a:t>consumos</a:t>
            </a:r>
            <a:r>
              <a:rPr lang="en-US" dirty="0" smtClean="0"/>
              <a:t> com </a:t>
            </a:r>
            <a:r>
              <a:rPr lang="en-US" dirty="0" err="1" smtClean="0"/>
              <a:t>ecrã</a:t>
            </a:r>
            <a:r>
              <a:rPr lang="en-US" dirty="0" smtClean="0"/>
              <a:t> </a:t>
            </a:r>
            <a:r>
              <a:rPr lang="en-US" dirty="0" err="1" smtClean="0"/>
              <a:t>interactivo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419600" y="2438400"/>
            <a:ext cx="304800" cy="6858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 Arrow 13"/>
          <p:cNvSpPr/>
          <p:nvPr/>
        </p:nvSpPr>
        <p:spPr>
          <a:xfrm rot="16200000" flipH="1">
            <a:off x="1939725" y="3318077"/>
            <a:ext cx="1075741" cy="1297590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5400000">
            <a:off x="6210300" y="3238500"/>
            <a:ext cx="1143000" cy="1371600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1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totipo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4785907"/>
            <a:ext cx="2438400" cy="1685029"/>
          </a:xfrm>
          <a:prstGeom prst="rect">
            <a:avLst/>
          </a:prstGeom>
        </p:spPr>
      </p:pic>
      <p:pic>
        <p:nvPicPr>
          <p:cNvPr id="6" name="Picture 5" descr="DSC0266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554" y="685800"/>
            <a:ext cx="2772261" cy="17068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2696467"/>
            <a:ext cx="1738873" cy="210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miguel\Downloads\20141120_01225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272" y="914400"/>
            <a:ext cx="2220851" cy="19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09" y="1101725"/>
            <a:ext cx="1900238" cy="1085850"/>
          </a:xfrm>
          <a:prstGeom prst="rect">
            <a:avLst/>
          </a:prstGeom>
        </p:spPr>
      </p:pic>
      <p:pic>
        <p:nvPicPr>
          <p:cNvPr id="1028" name="Picture 4" descr="C:\Users\miguel\Dropbox\Camera Uploads\2014-12-11 19.23.32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0923" y="2172277"/>
            <a:ext cx="2277277" cy="246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G_0231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383" y="4489689"/>
            <a:ext cx="2590800" cy="2277463"/>
          </a:xfrm>
          <a:prstGeom prst="rect">
            <a:avLst/>
          </a:prstGeom>
        </p:spPr>
      </p:pic>
      <p:sp>
        <p:nvSpPr>
          <p:cNvPr id="3" name="Seta circular 2"/>
          <p:cNvSpPr/>
          <p:nvPr/>
        </p:nvSpPr>
        <p:spPr>
          <a:xfrm>
            <a:off x="3200401" y="2696467"/>
            <a:ext cx="2249046" cy="2256533"/>
          </a:xfrm>
          <a:prstGeom prst="circularArrow">
            <a:avLst>
              <a:gd name="adj1" fmla="val 6030"/>
              <a:gd name="adj2" fmla="val 2617676"/>
              <a:gd name="adj3" fmla="val 146552"/>
              <a:gd name="adj4" fmla="val 8992853"/>
              <a:gd name="adj5" fmla="val 747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1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Resultados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391400" cy="47540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2075290"/>
            <a:ext cx="1041621" cy="6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05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Resultados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600200"/>
            <a:ext cx="7306011" cy="4724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00201"/>
            <a:ext cx="1027767" cy="4266209"/>
          </a:xfrm>
          <a:prstGeom prst="rect">
            <a:avLst/>
          </a:prstGeom>
        </p:spPr>
      </p:pic>
      <p:sp>
        <p:nvSpPr>
          <p:cNvPr id="3" name="Rectângulo 2"/>
          <p:cNvSpPr/>
          <p:nvPr/>
        </p:nvSpPr>
        <p:spPr>
          <a:xfrm>
            <a:off x="1869743" y="2438400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ângulo 5"/>
          <p:cNvSpPr/>
          <p:nvPr/>
        </p:nvSpPr>
        <p:spPr>
          <a:xfrm>
            <a:off x="1869742" y="2895600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ângulo 7"/>
          <p:cNvSpPr/>
          <p:nvPr/>
        </p:nvSpPr>
        <p:spPr>
          <a:xfrm>
            <a:off x="1869741" y="3581400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ângulo 8"/>
          <p:cNvSpPr/>
          <p:nvPr/>
        </p:nvSpPr>
        <p:spPr>
          <a:xfrm>
            <a:off x="1865967" y="3962401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ângulo 9"/>
          <p:cNvSpPr/>
          <p:nvPr/>
        </p:nvSpPr>
        <p:spPr>
          <a:xfrm>
            <a:off x="1828800" y="4419600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ângulo 10"/>
          <p:cNvSpPr/>
          <p:nvPr/>
        </p:nvSpPr>
        <p:spPr>
          <a:xfrm>
            <a:off x="2438400" y="3848101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ângulo 11"/>
          <p:cNvSpPr/>
          <p:nvPr/>
        </p:nvSpPr>
        <p:spPr>
          <a:xfrm>
            <a:off x="1828799" y="4724400"/>
            <a:ext cx="18765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ângulo 12"/>
          <p:cNvSpPr/>
          <p:nvPr/>
        </p:nvSpPr>
        <p:spPr>
          <a:xfrm>
            <a:off x="1981200" y="4572000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54661" y="1600200"/>
            <a:ext cx="115052" cy="4190009"/>
          </a:xfrm>
          <a:prstGeom prst="rect">
            <a:avLst/>
          </a:prstGeom>
        </p:spPr>
      </p:pic>
      <p:sp>
        <p:nvSpPr>
          <p:cNvPr id="15" name="Rectângulo 14"/>
          <p:cNvSpPr/>
          <p:nvPr/>
        </p:nvSpPr>
        <p:spPr>
          <a:xfrm>
            <a:off x="1865966" y="4675289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ângulo 15"/>
          <p:cNvSpPr/>
          <p:nvPr/>
        </p:nvSpPr>
        <p:spPr>
          <a:xfrm>
            <a:off x="1813233" y="5105400"/>
            <a:ext cx="1876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ângulo 16"/>
          <p:cNvSpPr/>
          <p:nvPr/>
        </p:nvSpPr>
        <p:spPr>
          <a:xfrm>
            <a:off x="1828801" y="2040834"/>
            <a:ext cx="187656" cy="702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14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Resultados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67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3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Resultados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676334"/>
          </a:xfrm>
          <a:prstGeom prst="rect">
            <a:avLst/>
          </a:prstGeom>
        </p:spPr>
      </p:pic>
      <p:cxnSp>
        <p:nvCxnSpPr>
          <p:cNvPr id="4" name="Conexão recta 3"/>
          <p:cNvCxnSpPr/>
          <p:nvPr/>
        </p:nvCxnSpPr>
        <p:spPr>
          <a:xfrm>
            <a:off x="1828800" y="5562600"/>
            <a:ext cx="12954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>
            <a:off x="6477000" y="5562600"/>
            <a:ext cx="8382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5029200" y="5105400"/>
            <a:ext cx="13335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3276600" y="3505200"/>
            <a:ext cx="3810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3962400" y="4572000"/>
            <a:ext cx="5334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4495800" y="3200400"/>
            <a:ext cx="3810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V="1">
            <a:off x="4495800" y="3200400"/>
            <a:ext cx="0" cy="1371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cta 17"/>
          <p:cNvCxnSpPr/>
          <p:nvPr/>
        </p:nvCxnSpPr>
        <p:spPr>
          <a:xfrm>
            <a:off x="3657600" y="3505200"/>
            <a:ext cx="304800" cy="1066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cta 20"/>
          <p:cNvCxnSpPr/>
          <p:nvPr/>
        </p:nvCxnSpPr>
        <p:spPr>
          <a:xfrm flipH="1">
            <a:off x="3124200" y="3505200"/>
            <a:ext cx="152400" cy="2057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>
            <a:off x="4876800" y="3189067"/>
            <a:ext cx="152400" cy="191633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cta 26"/>
          <p:cNvCxnSpPr/>
          <p:nvPr/>
        </p:nvCxnSpPr>
        <p:spPr>
          <a:xfrm>
            <a:off x="6362700" y="5105400"/>
            <a:ext cx="114300" cy="457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967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TlgkWg9GbD75tZxSe07S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WTzd7aXBssOmYs9yuGim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heme/theme1.xml><?xml version="1.0" encoding="utf-8"?>
<a:theme xmlns:a="http://schemas.openxmlformats.org/drawingml/2006/main" name="Project Status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Status Report.potx</Template>
  <TotalTime>0</TotalTime>
  <Words>637</Words>
  <Application>Microsoft Office PowerPoint</Application>
  <PresentationFormat>Apresentação no Ecrã (4:3)</PresentationFormat>
  <Paragraphs>137</Paragraphs>
  <Slides>20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1" baseType="lpstr">
      <vt:lpstr>Project Status Report</vt:lpstr>
      <vt:lpstr>Métodos Experimentais em Energia e Ambiente Apresentação Final</vt:lpstr>
      <vt:lpstr>O projecto</vt:lpstr>
      <vt:lpstr>Influência do Projecto na Mouraria e no público em geral</vt:lpstr>
      <vt:lpstr>Objectivo técnico</vt:lpstr>
      <vt:lpstr>Apresentação do PowerPoint</vt:lpstr>
      <vt:lpstr>Resultados</vt:lpstr>
      <vt:lpstr>Resultados</vt:lpstr>
      <vt:lpstr>Resultados</vt:lpstr>
      <vt:lpstr>Resultados</vt:lpstr>
      <vt:lpstr>Resultados</vt:lpstr>
      <vt:lpstr>Dicas de poupança de energia eléctrica</vt:lpstr>
      <vt:lpstr>Apresentação do PowerPoint</vt:lpstr>
      <vt:lpstr>Apresentação do PowerPoint</vt:lpstr>
      <vt:lpstr>Relógio - indicador da tarifa</vt:lpstr>
      <vt:lpstr>Apresentação do PowerPoint</vt:lpstr>
      <vt:lpstr>Video</vt:lpstr>
      <vt:lpstr>Website smartmila.wix.com</vt:lpstr>
      <vt:lpstr>Step-By-Step</vt:lpstr>
      <vt:lpstr>Considerações finais</vt:lpstr>
      <vt:lpstr>Obrigado!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2010-02-01T21:08:06Z</dcterms:created>
  <dcterms:modified xsi:type="dcterms:W3CDTF">2014-12-18T15:15:17Z</dcterms:modified>
</cp:coreProperties>
</file>